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4" r:id="rId2"/>
    <p:sldId id="507" r:id="rId3"/>
    <p:sldId id="505" r:id="rId4"/>
    <p:sldId id="509" r:id="rId5"/>
    <p:sldId id="510" r:id="rId6"/>
    <p:sldId id="511" r:id="rId7"/>
    <p:sldId id="472" r:id="rId8"/>
    <p:sldId id="534" r:id="rId9"/>
    <p:sldId id="533" r:id="rId10"/>
    <p:sldId id="474" r:id="rId11"/>
    <p:sldId id="475" r:id="rId12"/>
    <p:sldId id="520" r:id="rId13"/>
    <p:sldId id="521" r:id="rId14"/>
    <p:sldId id="487" r:id="rId15"/>
    <p:sldId id="522" r:id="rId16"/>
    <p:sldId id="523" r:id="rId17"/>
    <p:sldId id="535" r:id="rId18"/>
    <p:sldId id="50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81897-A5B2-4E7F-B7D8-6C4AE57849D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47E51-81CE-4AD8-82A6-609B748639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75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D39F2-1A8A-4B35-87B9-6B9731157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CD949B5-4765-493A-98C2-D53CD44F9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DDB7CB-CB4A-458A-B777-51B728AC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1474CE-C074-4E89-9B9D-83AE05B6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4340E-2402-411D-A350-3C660460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2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2094A-B1BD-4426-A667-A43897B7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DB1C50-B669-43C1-9C5D-D9F2ED475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4417DD-F1CE-4ECE-8483-6A8C008A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FF0745-43E2-4A1D-86CA-818CEC1F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2C5DB4-2AAD-4156-B05A-82D080C0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61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E3CAC1-22F2-4D3B-A963-881155BA7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4F9CF8-BE19-44C1-BB71-E13CD6969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9D557E-F5E3-4323-BD76-F86E833D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843211-9C08-4E93-9556-70630BE7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5EE1B6-77C9-488C-98EE-107D9967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07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A5566-16F3-4E37-A8B3-15B596C0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710821-C424-4276-BFDA-19BA1DFEA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F9983F-0C46-4BD7-9134-3DBDFC08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E67DFD-1E0B-42BF-B2D3-9E89B718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3AA571-3315-4D64-BA6C-02040EA2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47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AB181-653A-4D38-AA34-8DC7311D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FC8D3B-D526-4817-AEEA-2093FCE3D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43C70-5A06-40EA-ACDC-6B4B2B82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B61656-B4F9-4082-AA6C-3013B8EA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BCF5F0-743F-4727-8CEE-FB482ACF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28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DAAE9-064C-4E7C-A066-3219D8EC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322ED9-EE65-427B-BEB1-62C7E15D7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A8301D-BE1D-4DED-938A-A05E42B4A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6DC145-C80C-4CB7-A3F3-CB7B4858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39F653-B822-4D55-BE2D-92722958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B92C92-7C30-47BF-B33F-AC6BB4CD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65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50E01-0F1D-49C4-BBA5-EAAE1E29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CF2CFA-ED2A-4296-AD04-6092B9E6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CB70EC-29E0-4E57-B85B-B8CB8D0C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7EEC72-BA50-4E5F-A830-E29BAD5A3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9E9C9B7-5E37-496B-BB7F-311B8FBB3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3531A63-D435-45AC-8ECD-5995BCB8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56A315-2C35-49BF-A574-58D22BD5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13DA83-9352-4821-B3AC-6E675404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30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D842A-17DC-45EB-BDD5-8FB7C6CC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555918-51A1-4B8B-804A-FE92101D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3761FE-1A30-4004-B869-7B4E2BA7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05ACA7-FF01-416C-BECE-77059D33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48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E289F5-B5C0-4885-91E3-C5C7CA31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72EA43-0E37-40EB-BA61-506DE971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DB7E7E-30BE-45B3-9357-B56C384B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25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FD3A4-38D2-4FC9-BA1B-DCEB7676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038959-B983-4FA5-BB59-D47E2F357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9508D53-3350-4A31-AF2D-215E9B6F9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666865-AF67-43BA-8F1E-BE63A837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1A579B-C471-40DC-AC0E-DDAC507D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522D0B-235C-44B8-BA28-5AB18D24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07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81FC3-871B-4F89-8362-89E16C3F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9D7CBA3-A837-4C2F-8DEB-143D8E70E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A0B1DF-47F6-4B6E-8086-EEC1CB80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7B42FB-A8E6-4728-A760-A1B35BD5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143F38-ADD6-4964-B6F4-C8BDAE82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B05183-B5B8-4DCA-AAC6-87F08840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44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FAF43BF-BF62-4A1C-BFB8-23A1C777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A57B08-7454-4EB9-94CA-39ED5108D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FB62C7-7B9E-4DFE-87DD-82F24DE19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A4C0-5787-492C-A6F7-C4E35E5C03B0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CCAC4F-337C-41F3-9391-7323B4A3D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B195B6-92D3-4D42-9431-F8AA4C5F7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C9B13-5461-45F2-8623-E536C13AE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89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2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28521" y="221217"/>
            <a:ext cx="4699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b="1" dirty="0" bmk="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 Schritte im Lern Prozess</a:t>
            </a:r>
            <a:endParaRPr lang="de-DE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56851" y="5733257"/>
            <a:ext cx="4699825" cy="504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de-DE" sz="28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4. unbewusst kompetent</a:t>
            </a:r>
            <a:endParaRPr lang="de-DE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756851" y="764706"/>
            <a:ext cx="4699825" cy="648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de-DE" sz="28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lang="de-DE" sz="2800" b="1" dirty="0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. unbewusst inkompetent</a:t>
            </a:r>
            <a:endParaRPr lang="de-DE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756851" y="2420888"/>
            <a:ext cx="4699825" cy="625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de-DE" sz="28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2. bewusst inkompetent</a:t>
            </a:r>
            <a:endParaRPr lang="de-DE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756216" y="4005064"/>
            <a:ext cx="4699825" cy="5680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de-DE" sz="28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3</a:t>
            </a:r>
            <a:r>
              <a:rPr lang="de-DE" sz="2800" b="1" dirty="0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. bewusst kompetent</a:t>
            </a:r>
            <a:endParaRPr lang="de-DE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09586" y="2048035"/>
            <a:ext cx="2148092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de-DE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Sich bewusst werden</a:t>
            </a:r>
            <a:endParaRPr lang="de-DE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79326" y="3674525"/>
            <a:ext cx="1257234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de-DE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Üben</a:t>
            </a:r>
            <a:endParaRPr lang="de-DE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00192" y="5393769"/>
            <a:ext cx="2016223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de-DE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Routinemäßig  tun</a:t>
            </a:r>
            <a:endParaRPr lang="de-DE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1524001" y="187897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br>
              <a:rPr lang="en-GB" sz="1100">
                <a:latin typeface="Arial" pitchFamily="34" charset="0"/>
                <a:ea typeface="MS Mincho" pitchFamily="49" charset="-128"/>
                <a:cs typeface="Times New Roman" pitchFamily="18" charset="0"/>
              </a:rPr>
            </a:br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43" y="487596"/>
            <a:ext cx="1872208" cy="1224136"/>
          </a:xfrm>
          <a:prstGeom prst="rect">
            <a:avLst/>
          </a:prstGeom>
          <a:noFill/>
        </p:spPr>
      </p:pic>
      <p:pic>
        <p:nvPicPr>
          <p:cNvPr id="16" name="Picture 2" descr="http://images.slideplayer.nl/8/2197953/slides/slide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288" y="2055718"/>
            <a:ext cx="1794126" cy="1085250"/>
          </a:xfrm>
          <a:prstGeom prst="rect">
            <a:avLst/>
          </a:prstGeom>
          <a:noFill/>
        </p:spPr>
      </p:pic>
      <p:pic>
        <p:nvPicPr>
          <p:cNvPr id="17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460" y="3633532"/>
            <a:ext cx="2016224" cy="1296144"/>
          </a:xfrm>
          <a:prstGeom prst="rect">
            <a:avLst/>
          </a:prstGeom>
          <a:noFill/>
        </p:spPr>
      </p:pic>
      <p:pic>
        <p:nvPicPr>
          <p:cNvPr id="18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95" y="5285012"/>
            <a:ext cx="2016224" cy="1224136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8B3CE5A-21CA-44C7-9B7D-B1B428D25FE1}"/>
              </a:ext>
            </a:extLst>
          </p:cNvPr>
          <p:cNvSpPr txBox="1"/>
          <p:nvPr/>
        </p:nvSpPr>
        <p:spPr>
          <a:xfrm>
            <a:off x="5191034" y="384920"/>
            <a:ext cx="3622815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Beispiel: Auto fahren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702154F-32D7-4349-B4ED-C7BDB5DDFA0E}"/>
              </a:ext>
            </a:extLst>
          </p:cNvPr>
          <p:cNvSpPr txBox="1"/>
          <p:nvPr/>
        </p:nvSpPr>
        <p:spPr>
          <a:xfrm>
            <a:off x="5137482" y="1434842"/>
            <a:ext cx="362281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Wenn  Du sehr jung bist, denkst Du nicht daran, fahren zu können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143673" y="1507314"/>
            <a:ext cx="1633769" cy="76556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143673" y="3140968"/>
            <a:ext cx="1633769" cy="7200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143673" y="4797153"/>
            <a:ext cx="1633769" cy="65697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A02EA9D-A34F-4C44-89B7-A5745310EB1C}"/>
              </a:ext>
            </a:extLst>
          </p:cNvPr>
          <p:cNvSpPr txBox="1"/>
          <p:nvPr/>
        </p:nvSpPr>
        <p:spPr>
          <a:xfrm>
            <a:off x="5231904" y="3057468"/>
            <a:ext cx="3600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Mit zunehmendem Alter merkt man, dass man nicht fahren kann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4B42286-0CEE-451F-9EF1-567AE97D7CFC}"/>
              </a:ext>
            </a:extLst>
          </p:cNvPr>
          <p:cNvSpPr/>
          <p:nvPr/>
        </p:nvSpPr>
        <p:spPr>
          <a:xfrm>
            <a:off x="7893545" y="-41143"/>
            <a:ext cx="31390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Wie fühlt man sich?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9FD19873-A81E-4D07-8C55-5E9A5A2C1721}"/>
              </a:ext>
            </a:extLst>
          </p:cNvPr>
          <p:cNvSpPr/>
          <p:nvPr/>
        </p:nvSpPr>
        <p:spPr>
          <a:xfrm>
            <a:off x="9463044" y="1674975"/>
            <a:ext cx="269361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: omlaag 23">
            <a:extLst>
              <a:ext uri="{FF2B5EF4-FFF2-40B4-BE49-F238E27FC236}">
                <a16:creationId xmlns:a16="http://schemas.microsoft.com/office/drawing/2014/main" id="{04244901-6EB4-4F94-8539-F0437EF035D3}"/>
              </a:ext>
            </a:extLst>
          </p:cNvPr>
          <p:cNvSpPr/>
          <p:nvPr/>
        </p:nvSpPr>
        <p:spPr>
          <a:xfrm>
            <a:off x="9515450" y="3197993"/>
            <a:ext cx="269361" cy="48731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: omlaag 24">
            <a:extLst>
              <a:ext uri="{FF2B5EF4-FFF2-40B4-BE49-F238E27FC236}">
                <a16:creationId xmlns:a16="http://schemas.microsoft.com/office/drawing/2014/main" id="{6209B509-109A-4AE3-8D93-1236AF3CB73F}"/>
              </a:ext>
            </a:extLst>
          </p:cNvPr>
          <p:cNvSpPr/>
          <p:nvPr/>
        </p:nvSpPr>
        <p:spPr>
          <a:xfrm>
            <a:off x="9541676" y="4823646"/>
            <a:ext cx="269361" cy="54956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8A24F34-09D2-464E-9997-C5D86EDBC6CB}"/>
              </a:ext>
            </a:extLst>
          </p:cNvPr>
          <p:cNvSpPr txBox="1"/>
          <p:nvPr/>
        </p:nvSpPr>
        <p:spPr>
          <a:xfrm>
            <a:off x="5209490" y="4581681"/>
            <a:ext cx="362281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Wenn man 16, 17 oder 18 Jahre alt ist, nimmt man Fahrstunden und wird bewusst fahren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B032C58-2504-41BC-9826-3B3EA54681EE}"/>
              </a:ext>
            </a:extLst>
          </p:cNvPr>
          <p:cNvSpPr txBox="1"/>
          <p:nvPr/>
        </p:nvSpPr>
        <p:spPr>
          <a:xfrm>
            <a:off x="5137449" y="6261183"/>
            <a:ext cx="4126870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Wenn man seine Fahrprüfung bestanden hat und Erfahrung gesammelt hat, denkt man nicht mehr über das Fahren nach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1B8ABCD-0219-4929-A38A-7CC2CD8252B2}"/>
              </a:ext>
            </a:extLst>
          </p:cNvPr>
          <p:cNvSpPr txBox="1"/>
          <p:nvPr/>
        </p:nvSpPr>
        <p:spPr>
          <a:xfrm>
            <a:off x="8865316" y="1184810"/>
            <a:ext cx="117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1 Neutral</a:t>
            </a:r>
            <a:endParaRPr lang="de-DE" sz="1100" b="1" dirty="0">
              <a:solidFill>
                <a:srgbClr val="0000FF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7B065000-C54B-4F81-8580-0E64547CF617}"/>
              </a:ext>
            </a:extLst>
          </p:cNvPr>
          <p:cNvSpPr txBox="1"/>
          <p:nvPr/>
        </p:nvSpPr>
        <p:spPr>
          <a:xfrm>
            <a:off x="8873231" y="2664254"/>
            <a:ext cx="2313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2b Herausforderung</a:t>
            </a:r>
            <a:endParaRPr lang="de-DE" sz="1100" b="1" dirty="0">
              <a:solidFill>
                <a:srgbClr val="0000FF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EEDAA92-D32A-40AB-BEDD-D7E25BC1CA0E}"/>
              </a:ext>
            </a:extLst>
          </p:cNvPr>
          <p:cNvSpPr txBox="1"/>
          <p:nvPr/>
        </p:nvSpPr>
        <p:spPr>
          <a:xfrm>
            <a:off x="8971001" y="2277303"/>
            <a:ext cx="147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2a Angst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AC0EDF0A-92AA-45B6-B113-7EA6F591A0C2}"/>
              </a:ext>
            </a:extLst>
          </p:cNvPr>
          <p:cNvSpPr txBox="1"/>
          <p:nvPr/>
        </p:nvSpPr>
        <p:spPr>
          <a:xfrm>
            <a:off x="8772155" y="4243424"/>
            <a:ext cx="245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3 ein besseres Gefühl</a:t>
            </a:r>
            <a:endParaRPr lang="de-DE" sz="1100" b="1" dirty="0">
              <a:solidFill>
                <a:srgbClr val="0000FF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FCC3DFD7-DE7F-40D2-A3BC-2E16AB263F9E}"/>
              </a:ext>
            </a:extLst>
          </p:cNvPr>
          <p:cNvSpPr txBox="1"/>
          <p:nvPr/>
        </p:nvSpPr>
        <p:spPr>
          <a:xfrm>
            <a:off x="8625695" y="5801929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4 Erfolgserfahrung</a:t>
            </a:r>
            <a:endParaRPr lang="de-DE" sz="11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7" grpId="0" animBg="1"/>
      <p:bldP spid="4106" grpId="0" animBg="1"/>
      <p:bldP spid="4105" grpId="0" animBg="1"/>
      <p:bldP spid="4101" grpId="0" animBg="1"/>
      <p:bldP spid="4100" grpId="0" animBg="1"/>
      <p:bldP spid="4099" grpId="0" animBg="1"/>
      <p:bldP spid="2" grpId="0" animBg="1"/>
      <p:bldP spid="20" grpId="0" animBg="1"/>
      <p:bldP spid="4104" grpId="0" animBg="1"/>
      <p:bldP spid="4103" grpId="0" animBg="1"/>
      <p:bldP spid="4102" grpId="0" animBg="1"/>
      <p:bldP spid="21" grpId="0" animBg="1"/>
      <p:bldP spid="3" grpId="0"/>
      <p:bldP spid="4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kerryhypnotherapy.ie/wp-content/uploads/2011/09/Self-Limiting-Belief-by-Lee-Ti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364" y="0"/>
            <a:ext cx="9137636" cy="6858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 rot="983856">
            <a:off x="7092341" y="3094689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Die </a:t>
            </a:r>
            <a:r>
              <a:rPr lang="nl-NL" sz="2000" b="1" dirty="0" err="1">
                <a:solidFill>
                  <a:srgbClr val="0000FF"/>
                </a:solidFill>
              </a:rPr>
              <a:t>Mauer</a:t>
            </a:r>
            <a:r>
              <a:rPr lang="nl-NL" sz="2000" b="1" dirty="0">
                <a:solidFill>
                  <a:srgbClr val="0000FF"/>
                </a:solidFill>
              </a:rPr>
              <a:t> von Dir </a:t>
            </a:r>
            <a:r>
              <a:rPr lang="nl-NL" sz="2000" b="1" dirty="0" err="1">
                <a:solidFill>
                  <a:srgbClr val="0000FF"/>
                </a:solidFill>
              </a:rPr>
              <a:t>selbst</a:t>
            </a:r>
            <a:r>
              <a:rPr lang="nl-NL" sz="2000" b="1" dirty="0">
                <a:solidFill>
                  <a:srgbClr val="0000FF"/>
                </a:solidFill>
              </a:rPr>
              <a:t> </a:t>
            </a:r>
            <a:r>
              <a:rPr lang="nl-NL" sz="2000" b="1" dirty="0" err="1">
                <a:solidFill>
                  <a:srgbClr val="0000FF"/>
                </a:solidFill>
              </a:rPr>
              <a:t>enwickelten</a:t>
            </a:r>
            <a:r>
              <a:rPr lang="nl-NL" sz="2000" b="1" dirty="0">
                <a:solidFill>
                  <a:srgbClr val="0000FF"/>
                </a:solidFill>
              </a:rPr>
              <a:t> </a:t>
            </a:r>
            <a:r>
              <a:rPr lang="nl-NL" sz="2000" b="1" dirty="0" err="1">
                <a:solidFill>
                  <a:srgbClr val="0000FF"/>
                </a:solidFill>
              </a:rPr>
              <a:t>einschränkenden</a:t>
            </a:r>
            <a:r>
              <a:rPr lang="nl-NL" sz="2000" b="1" dirty="0">
                <a:solidFill>
                  <a:srgbClr val="0000FF"/>
                </a:solidFill>
              </a:rPr>
              <a:t> </a:t>
            </a:r>
            <a:r>
              <a:rPr lang="nl-NL" sz="2000" b="1" dirty="0" err="1">
                <a:solidFill>
                  <a:srgbClr val="0000FF"/>
                </a:solidFill>
              </a:rPr>
              <a:t>Überzeugungen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7" name="PIJL-OMHOOG 6"/>
          <p:cNvSpPr/>
          <p:nvPr/>
        </p:nvSpPr>
        <p:spPr>
          <a:xfrm rot="2965967">
            <a:off x="5218966" y="-1431406"/>
            <a:ext cx="1481554" cy="9713822"/>
          </a:xfrm>
          <a:prstGeom prst="upArrow">
            <a:avLst/>
          </a:prstGeom>
          <a:solidFill>
            <a:srgbClr val="4BE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b="1" i="1" dirty="0">
                <a:solidFill>
                  <a:schemeClr val="bg1"/>
                </a:solidFill>
              </a:rPr>
              <a:t>Wenn Du Deine einschränkenden Überzeugungen</a:t>
            </a:r>
          </a:p>
          <a:p>
            <a:pPr algn="ctr"/>
            <a:r>
              <a:rPr lang="de-DE" sz="2000" b="1" i="1" dirty="0">
                <a:solidFill>
                  <a:schemeClr val="bg1"/>
                </a:solidFill>
              </a:rPr>
              <a:t> durch verstärkende Überzeugungen ersetzt.</a:t>
            </a:r>
            <a:endParaRPr lang="nl-NL" sz="2000" b="1" i="1" dirty="0">
              <a:solidFill>
                <a:schemeClr val="bg1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31792C6-2B15-4EBB-87E5-5A073CE879FA}"/>
              </a:ext>
            </a:extLst>
          </p:cNvPr>
          <p:cNvSpPr/>
          <p:nvPr/>
        </p:nvSpPr>
        <p:spPr>
          <a:xfrm>
            <a:off x="10249280" y="6487874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self limiting belief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95"/>
          <a:stretch>
            <a:fillRect/>
          </a:stretch>
        </p:blipFill>
        <p:spPr bwMode="auto">
          <a:xfrm>
            <a:off x="-1" y="0"/>
            <a:ext cx="12331337" cy="332656"/>
          </a:xfrm>
          <a:prstGeom prst="rect">
            <a:avLst/>
          </a:prstGeom>
          <a:noFill/>
        </p:spPr>
      </p:pic>
      <p:pic>
        <p:nvPicPr>
          <p:cNvPr id="1026" name="Picture 2" descr="Afbeeldingsresultaat voor self limiting belie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2192000" cy="6619308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3E402D5-3045-4C67-A6DE-7553B6543046}"/>
              </a:ext>
            </a:extLst>
          </p:cNvPr>
          <p:cNvSpPr txBox="1"/>
          <p:nvPr/>
        </p:nvSpPr>
        <p:spPr>
          <a:xfrm>
            <a:off x="4545874" y="25517"/>
            <a:ext cx="76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Erfolg ist möglich, wenn Du Dich befreist von allem Deinem einschränkenden Überzeugungen! </a:t>
            </a:r>
            <a:endParaRPr lang="nl-NL" sz="24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hoek 47">
            <a:extLst>
              <a:ext uri="{FF2B5EF4-FFF2-40B4-BE49-F238E27FC236}">
                <a16:creationId xmlns:a16="http://schemas.microsoft.com/office/drawing/2014/main" id="{FB3700D7-B4F3-4A97-A85D-18B0223528F2}"/>
              </a:ext>
            </a:extLst>
          </p:cNvPr>
          <p:cNvSpPr/>
          <p:nvPr/>
        </p:nvSpPr>
        <p:spPr>
          <a:xfrm>
            <a:off x="6686223" y="2556425"/>
            <a:ext cx="4840759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0AB2437-6D50-4EDF-A1DF-4F8350A376E4}"/>
              </a:ext>
            </a:extLst>
          </p:cNvPr>
          <p:cNvSpPr/>
          <p:nvPr/>
        </p:nvSpPr>
        <p:spPr>
          <a:xfrm>
            <a:off x="665018" y="2564904"/>
            <a:ext cx="5852153" cy="4032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643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665018" y="943165"/>
            <a:ext cx="5797257" cy="1600438"/>
          </a:xfrm>
          <a:prstGeom prst="rect">
            <a:avLst/>
          </a:prstGeom>
          <a:solidFill>
            <a:srgbClr val="F6C6C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00FF"/>
                </a:solidFill>
              </a:rPr>
              <a:t>     </a:t>
            </a:r>
            <a:endParaRPr lang="de-DE" sz="800" b="1" dirty="0">
              <a:solidFill>
                <a:srgbClr val="0000FF"/>
              </a:solidFill>
            </a:endParaRPr>
          </a:p>
          <a:p>
            <a:pPr algn="ctr"/>
            <a:r>
              <a:rPr lang="de-DE" sz="2800" b="1" dirty="0">
                <a:solidFill>
                  <a:srgbClr val="0000FF"/>
                </a:solidFill>
              </a:rPr>
              <a:t>      Welche</a:t>
            </a:r>
            <a:r>
              <a:rPr lang="de-DE" sz="2800" dirty="0">
                <a:solidFill>
                  <a:srgbClr val="643B1A"/>
                </a:solidFill>
              </a:rPr>
              <a:t> </a:t>
            </a:r>
            <a:r>
              <a:rPr lang="de-DE" sz="2800" b="1" dirty="0">
                <a:solidFill>
                  <a:srgbClr val="0000FF"/>
                </a:solidFill>
              </a:rPr>
              <a:t>einschränkenden </a:t>
            </a:r>
          </a:p>
          <a:p>
            <a:pPr algn="ctr"/>
            <a:r>
              <a:rPr lang="de-DE" sz="2800" b="1" dirty="0">
                <a:solidFill>
                  <a:srgbClr val="0000FF"/>
                </a:solidFill>
              </a:rPr>
              <a:t>      Überzeugungen hast Du?</a:t>
            </a:r>
          </a:p>
          <a:p>
            <a:endParaRPr lang="de-DE" sz="2800" dirty="0">
              <a:solidFill>
                <a:srgbClr val="643B1A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085329" y="-2959"/>
            <a:ext cx="419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Überzeugungen</a:t>
            </a:r>
          </a:p>
        </p:txBody>
      </p:sp>
      <p:sp>
        <p:nvSpPr>
          <p:cNvPr id="8" name="PIJL-RECHTS 7"/>
          <p:cNvSpPr/>
          <p:nvPr/>
        </p:nvSpPr>
        <p:spPr>
          <a:xfrm>
            <a:off x="5473919" y="3051166"/>
            <a:ext cx="1564934" cy="2789854"/>
          </a:xfrm>
          <a:prstGeom prst="rightArrow">
            <a:avLst>
              <a:gd name="adj1" fmla="val 50000"/>
              <a:gd name="adj2" fmla="val 62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C67D5DA-A3B3-4C15-81B2-8105E51D92A2}"/>
              </a:ext>
            </a:extLst>
          </p:cNvPr>
          <p:cNvSpPr/>
          <p:nvPr/>
        </p:nvSpPr>
        <p:spPr>
          <a:xfrm>
            <a:off x="10249280" y="6487874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47BD2C5-7792-43B3-84DA-5F9E305565F6}"/>
              </a:ext>
            </a:extLst>
          </p:cNvPr>
          <p:cNvSpPr txBox="1"/>
          <p:nvPr/>
        </p:nvSpPr>
        <p:spPr>
          <a:xfrm>
            <a:off x="1119388" y="2655294"/>
            <a:ext cx="414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00FF"/>
                </a:solidFill>
              </a:rPr>
              <a:t>Wie fühlst Du Dich? </a:t>
            </a:r>
          </a:p>
          <a:p>
            <a:r>
              <a:rPr lang="de-DE" sz="2400" b="1" dirty="0">
                <a:solidFill>
                  <a:srgbClr val="0000FF"/>
                </a:solidFill>
              </a:rPr>
              <a:t>Was erlebst Du?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A4D393E3-F056-4CB9-A97D-C6216D1A9484}"/>
              </a:ext>
            </a:extLst>
          </p:cNvPr>
          <p:cNvSpPr txBox="1"/>
          <p:nvPr/>
        </p:nvSpPr>
        <p:spPr>
          <a:xfrm>
            <a:off x="7069079" y="2666366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00FF"/>
                </a:solidFill>
              </a:rPr>
              <a:t>Wie willst Du sein?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35CA214-1EC3-411B-9C53-3E2048EE51CF}"/>
              </a:ext>
            </a:extLst>
          </p:cNvPr>
          <p:cNvSpPr/>
          <p:nvPr/>
        </p:nvSpPr>
        <p:spPr>
          <a:xfrm>
            <a:off x="6686223" y="957747"/>
            <a:ext cx="484075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0000FF"/>
                </a:solidFill>
              </a:rPr>
              <a:t>Welche verstärkenden Überzeugungen möchtest Du haben?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CEBCAF36-ECA7-42E0-88A3-AC5EF0B68B4E}"/>
              </a:ext>
            </a:extLst>
          </p:cNvPr>
          <p:cNvSpPr txBox="1"/>
          <p:nvPr/>
        </p:nvSpPr>
        <p:spPr>
          <a:xfrm>
            <a:off x="1220247" y="386713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habe viel Stress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A5860C3F-37A0-4D53-82AE-0EFF63E946FC}"/>
              </a:ext>
            </a:extLst>
          </p:cNvPr>
          <p:cNvSpPr txBox="1"/>
          <p:nvPr/>
        </p:nvSpPr>
        <p:spPr>
          <a:xfrm>
            <a:off x="1220247" y="3512831"/>
            <a:ext cx="302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fühle mich unsicher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CEF596D9-BCC1-4107-98B3-F169188554D7}"/>
              </a:ext>
            </a:extLst>
          </p:cNvPr>
          <p:cNvSpPr txBox="1"/>
          <p:nvPr/>
        </p:nvSpPr>
        <p:spPr>
          <a:xfrm>
            <a:off x="1220247" y="4221439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kann nicht nein sagen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C60A64D-57EF-43B4-9B72-9FB22A0A3589}"/>
              </a:ext>
            </a:extLst>
          </p:cNvPr>
          <p:cNvSpPr txBox="1"/>
          <p:nvPr/>
        </p:nvSpPr>
        <p:spPr>
          <a:xfrm>
            <a:off x="1220247" y="4575743"/>
            <a:ext cx="388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kann mein Leben nicht beeinflussen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2040FF40-35C0-486F-861D-B18B8EBA7EAF}"/>
              </a:ext>
            </a:extLst>
          </p:cNvPr>
          <p:cNvSpPr txBox="1"/>
          <p:nvPr/>
        </p:nvSpPr>
        <p:spPr>
          <a:xfrm>
            <a:off x="1220247" y="4930047"/>
            <a:ext cx="355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habe Angst und spüre Spannung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C7D5729E-ABFD-4836-AD63-5545CB81CA0C}"/>
              </a:ext>
            </a:extLst>
          </p:cNvPr>
          <p:cNvSpPr txBox="1"/>
          <p:nvPr/>
        </p:nvSpPr>
        <p:spPr>
          <a:xfrm>
            <a:off x="1220247" y="5284351"/>
            <a:ext cx="462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habe kein Energie und Motivation zu leben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EED8D51F-B9C3-4739-8905-3E9D09F1F312}"/>
              </a:ext>
            </a:extLst>
          </p:cNvPr>
          <p:cNvSpPr txBox="1"/>
          <p:nvPr/>
        </p:nvSpPr>
        <p:spPr>
          <a:xfrm>
            <a:off x="1220247" y="5638655"/>
            <a:ext cx="421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habe Probleme im Kontakt mit Anderen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DF8669F8-2C9E-40EC-8ACB-742E7B779CCF}"/>
              </a:ext>
            </a:extLst>
          </p:cNvPr>
          <p:cNvSpPr txBox="1"/>
          <p:nvPr/>
        </p:nvSpPr>
        <p:spPr>
          <a:xfrm>
            <a:off x="1220247" y="5992962"/>
            <a:ext cx="295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leide an meinen Traumata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1B5172A3-DAD9-43BF-9AEC-CB1551469F9E}"/>
              </a:ext>
            </a:extLst>
          </p:cNvPr>
          <p:cNvSpPr txBox="1"/>
          <p:nvPr/>
        </p:nvSpPr>
        <p:spPr>
          <a:xfrm>
            <a:off x="7129116" y="3105860"/>
            <a:ext cx="34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habe sehr viel Selbstvertrauen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A2C9D6BC-CB54-4BE9-8A15-0F6AAA32127A}"/>
              </a:ext>
            </a:extLst>
          </p:cNvPr>
          <p:cNvSpPr txBox="1"/>
          <p:nvPr/>
        </p:nvSpPr>
        <p:spPr>
          <a:xfrm>
            <a:off x="7129116" y="3467298"/>
            <a:ext cx="272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erfahre innerliche Ruhe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C1CB970A-1B9B-4958-AF71-829CFD7CB719}"/>
              </a:ext>
            </a:extLst>
          </p:cNvPr>
          <p:cNvSpPr txBox="1"/>
          <p:nvPr/>
        </p:nvSpPr>
        <p:spPr>
          <a:xfrm>
            <a:off x="7129116" y="3828736"/>
            <a:ext cx="267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0000FF"/>
                </a:solidFill>
              </a:rPr>
              <a:t>Ich bin durchsetzungsfähig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090DF1E8-D246-4392-8936-BE9D116DACBB}"/>
              </a:ext>
            </a:extLst>
          </p:cNvPr>
          <p:cNvSpPr txBox="1"/>
          <p:nvPr/>
        </p:nvSpPr>
        <p:spPr>
          <a:xfrm>
            <a:off x="7129116" y="4190174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habe mich in der Hand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2A306FE1-777E-4031-93EB-D8BD59EB9563}"/>
              </a:ext>
            </a:extLst>
          </p:cNvPr>
          <p:cNvSpPr txBox="1"/>
          <p:nvPr/>
        </p:nvSpPr>
        <p:spPr>
          <a:xfrm>
            <a:off x="7129116" y="4551612"/>
            <a:ext cx="220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0000FF"/>
                </a:solidFill>
              </a:rPr>
              <a:t>Ich fühle mich stabil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2AD209CD-CBD4-472D-9348-0599E11CDEF9}"/>
              </a:ext>
            </a:extLst>
          </p:cNvPr>
          <p:cNvSpPr txBox="1"/>
          <p:nvPr/>
        </p:nvSpPr>
        <p:spPr>
          <a:xfrm>
            <a:off x="7129116" y="4913050"/>
            <a:ext cx="372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fühle mich entspannt bei Anderen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96270F8C-A006-43AE-B88F-4929CDA19236}"/>
              </a:ext>
            </a:extLst>
          </p:cNvPr>
          <p:cNvSpPr txBox="1"/>
          <p:nvPr/>
        </p:nvSpPr>
        <p:spPr>
          <a:xfrm>
            <a:off x="7129116" y="5274488"/>
            <a:ext cx="195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0000FF"/>
                </a:solidFill>
              </a:rPr>
              <a:t>Ich fühle mich vital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C0F43CD8-2842-4ED6-B49B-0671A9D6616F}"/>
              </a:ext>
            </a:extLst>
          </p:cNvPr>
          <p:cNvSpPr txBox="1"/>
          <p:nvPr/>
        </p:nvSpPr>
        <p:spPr>
          <a:xfrm>
            <a:off x="7006995" y="5635926"/>
            <a:ext cx="51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lasse schmerzhafte Erinnerungen hinter mir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BA5C2D5-D907-4A1C-917C-A1AECB59638B}"/>
              </a:ext>
            </a:extLst>
          </p:cNvPr>
          <p:cNvSpPr txBox="1"/>
          <p:nvPr/>
        </p:nvSpPr>
        <p:spPr>
          <a:xfrm>
            <a:off x="7129116" y="5997367"/>
            <a:ext cx="268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Ich entwickele mich weiter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9988F49-7C0F-4E2C-985C-38A4C27F4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152" y="7877005"/>
            <a:ext cx="12192000" cy="6007987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C75F772-21F7-4F72-BD3F-67D91878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747"/>
            <a:ext cx="12192000" cy="6007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" grpId="0" animBg="1"/>
      <p:bldP spid="2" grpId="0" build="p" animBg="1"/>
      <p:bldP spid="8" grpId="0" animBg="1"/>
      <p:bldP spid="36" grpId="0"/>
      <p:bldP spid="37" grpId="0"/>
      <p:bldP spid="5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74CE0D2A-B1E0-4CFE-8A07-7AC34F3A3F2D}"/>
              </a:ext>
            </a:extLst>
          </p:cNvPr>
          <p:cNvSpPr/>
          <p:nvPr/>
        </p:nvSpPr>
        <p:spPr>
          <a:xfrm>
            <a:off x="0" y="1265858"/>
            <a:ext cx="12192000" cy="2657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3933056"/>
            <a:ext cx="12192000" cy="292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auto">
          <a:xfrm>
            <a:off x="2279576" y="4463485"/>
            <a:ext cx="2377570" cy="2102446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de-DE" b="1" dirty="0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Ich bin schlecht, weil ich im Gefängnis bin</a:t>
            </a:r>
            <a:endParaRPr lang="de-DE" sz="32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4871863" y="4385429"/>
            <a:ext cx="2711181" cy="2139915"/>
          </a:xfrm>
          <a:prstGeom prst="rightArrow">
            <a:avLst>
              <a:gd name="adj1" fmla="val 50000"/>
              <a:gd name="adj2" fmla="val 36805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de-DE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Ich möchte die Zeit im Gefängnis nutzen</a:t>
            </a:r>
            <a:endParaRPr lang="de-DE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7752184" y="4365104"/>
            <a:ext cx="2752294" cy="2160240"/>
          </a:xfrm>
          <a:prstGeom prst="rightArrow">
            <a:avLst>
              <a:gd name="adj1" fmla="val 50000"/>
              <a:gd name="adj2" fmla="val 4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de-DE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Im Gefängnis kann ich lernen, gut zu lesen.</a:t>
            </a:r>
            <a:endParaRPr lang="de-DE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182984" y="1337866"/>
            <a:ext cx="2328840" cy="2523182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de-DE" sz="2000" b="1" dirty="0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Eine negativen</a:t>
            </a:r>
          </a:p>
          <a:p>
            <a:pPr fontAlgn="base">
              <a:spcBef>
                <a:spcPct val="0"/>
              </a:spcBef>
            </a:pPr>
            <a:r>
              <a:rPr lang="de-DE" sz="2000" b="1" dirty="0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einschränkende Überzeugung</a:t>
            </a:r>
            <a:endParaRPr lang="de-DE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4799856" y="1275150"/>
            <a:ext cx="2520280" cy="2585898"/>
          </a:xfrm>
          <a:prstGeom prst="rightArrow">
            <a:avLst>
              <a:gd name="adj1" fmla="val 50000"/>
              <a:gd name="adj2" fmla="val 3888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de-DE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Was möchte ich gerne denken über mich?</a:t>
            </a:r>
            <a:endParaRPr lang="de-DE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7627493" y="1268760"/>
            <a:ext cx="2623616" cy="2592288"/>
          </a:xfrm>
          <a:prstGeom prst="rightArrow">
            <a:avLst>
              <a:gd name="adj1" fmla="val 50000"/>
              <a:gd name="adj2" fmla="val 47222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de-DE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Verstärkende Überzeugung, die ich gerne hätte</a:t>
            </a:r>
            <a:endParaRPr lang="de-DE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16886" y="332656"/>
            <a:ext cx="10881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Von </a:t>
            </a:r>
            <a:r>
              <a:rPr lang="nl-NL" sz="3200" b="1" dirty="0" err="1">
                <a:solidFill>
                  <a:srgbClr val="0000FF"/>
                </a:solidFill>
              </a:rPr>
              <a:t>einschränkenden</a:t>
            </a:r>
            <a:r>
              <a:rPr lang="nl-NL" sz="3200" b="1" dirty="0">
                <a:solidFill>
                  <a:srgbClr val="0000FF"/>
                </a:solidFill>
              </a:rPr>
              <a:t> </a:t>
            </a:r>
            <a:r>
              <a:rPr lang="nl-NL" sz="3200" b="1" dirty="0" err="1">
                <a:solidFill>
                  <a:srgbClr val="0000FF"/>
                </a:solidFill>
              </a:rPr>
              <a:t>zu</a:t>
            </a:r>
            <a:r>
              <a:rPr lang="nl-NL" sz="3200" b="1" dirty="0">
                <a:solidFill>
                  <a:srgbClr val="0000FF"/>
                </a:solidFill>
              </a:rPr>
              <a:t> </a:t>
            </a:r>
            <a:r>
              <a:rPr lang="nl-NL" sz="3200" b="1" dirty="0" err="1">
                <a:solidFill>
                  <a:srgbClr val="0000FF"/>
                </a:solidFill>
              </a:rPr>
              <a:t>verstärkenden</a:t>
            </a:r>
            <a:r>
              <a:rPr lang="nl-NL" sz="3200" b="1" dirty="0">
                <a:solidFill>
                  <a:srgbClr val="0000FF"/>
                </a:solidFill>
              </a:rPr>
              <a:t> </a:t>
            </a:r>
            <a:r>
              <a:rPr lang="nl-NL" sz="3200" b="1" dirty="0" err="1">
                <a:solidFill>
                  <a:srgbClr val="0000FF"/>
                </a:solidFill>
              </a:rPr>
              <a:t>Überzeugungen</a:t>
            </a:r>
            <a:endParaRPr lang="nl-NL" sz="3200" b="1" dirty="0">
              <a:solidFill>
                <a:srgbClr val="0000FF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524000" y="392376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Beispiel: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E60F50F-FED8-4343-8E6F-1599E30F2940}"/>
              </a:ext>
            </a:extLst>
          </p:cNvPr>
          <p:cNvSpPr/>
          <p:nvPr/>
        </p:nvSpPr>
        <p:spPr>
          <a:xfrm>
            <a:off x="10249280" y="6487874"/>
            <a:ext cx="25519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6E49599-C7E5-4FEB-9A0B-FDF0B4B4C40D}"/>
              </a:ext>
            </a:extLst>
          </p:cNvPr>
          <p:cNvSpPr txBox="1"/>
          <p:nvPr/>
        </p:nvSpPr>
        <p:spPr>
          <a:xfrm>
            <a:off x="1524000" y="6303208"/>
            <a:ext cx="644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rgbClr val="0000FF"/>
                </a:solidFill>
              </a:rPr>
              <a:t>Übung</a:t>
            </a:r>
            <a:r>
              <a:rPr lang="nl-NL" sz="2400" b="1" dirty="0">
                <a:solidFill>
                  <a:srgbClr val="0000FF"/>
                </a:solidFill>
              </a:rPr>
              <a:t>: </a:t>
            </a:r>
            <a:r>
              <a:rPr lang="nl-NL" sz="2400" b="1" dirty="0" err="1">
                <a:solidFill>
                  <a:srgbClr val="0000FF"/>
                </a:solidFill>
              </a:rPr>
              <a:t>Suche</a:t>
            </a:r>
            <a:r>
              <a:rPr lang="nl-NL" sz="2400" b="1" dirty="0">
                <a:solidFill>
                  <a:srgbClr val="0000FF"/>
                </a:solidFill>
              </a:rPr>
              <a:t> </a:t>
            </a:r>
            <a:r>
              <a:rPr lang="nl-NL" sz="2400" b="1" dirty="0" err="1">
                <a:solidFill>
                  <a:srgbClr val="0000FF"/>
                </a:solidFill>
              </a:rPr>
              <a:t>ein</a:t>
            </a:r>
            <a:r>
              <a:rPr lang="nl-NL" sz="2400" b="1" dirty="0">
                <a:solidFill>
                  <a:srgbClr val="0000FF"/>
                </a:solidFill>
              </a:rPr>
              <a:t> </a:t>
            </a:r>
            <a:r>
              <a:rPr lang="nl-NL" sz="2400" b="1" dirty="0" err="1">
                <a:solidFill>
                  <a:srgbClr val="0000FF"/>
                </a:solidFill>
              </a:rPr>
              <a:t>eigenes</a:t>
            </a:r>
            <a:r>
              <a:rPr lang="nl-NL" sz="2400" b="1" dirty="0">
                <a:solidFill>
                  <a:srgbClr val="0000FF"/>
                </a:solidFill>
              </a:rPr>
              <a:t> Beispiel: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9331" grpId="0" animBg="1"/>
      <p:bldP spid="99332" grpId="0" animBg="1"/>
      <p:bldP spid="99333" grpId="0" animBg="1"/>
      <p:bldP spid="99335" grpId="0" animBg="1"/>
      <p:bldP spid="99336" grpId="0" animBg="1"/>
      <p:bldP spid="99337" grpId="0" animBg="1"/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15" y="0"/>
            <a:ext cx="5687786" cy="6800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2415" y="267806"/>
            <a:ext cx="5587995" cy="1296142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Ein Baum um eine neue Überzeugung zu finden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41767" y="1831225"/>
            <a:ext cx="4657455" cy="64461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de-DE" sz="2000" dirty="0">
                <a:solidFill>
                  <a:srgbClr val="0000FF"/>
                </a:solidFill>
              </a:rPr>
              <a:t> Zeichne einen Baum mit Wurzeln, Stamm und Zweigen.</a:t>
            </a:r>
          </a:p>
        </p:txBody>
      </p:sp>
      <p:sp>
        <p:nvSpPr>
          <p:cNvPr id="5" name="Vrije vorm 4"/>
          <p:cNvSpPr/>
          <p:nvPr/>
        </p:nvSpPr>
        <p:spPr>
          <a:xfrm>
            <a:off x="1703513" y="5695950"/>
            <a:ext cx="1411163" cy="82939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/>
          <p:cNvSpPr/>
          <p:nvPr/>
        </p:nvSpPr>
        <p:spPr>
          <a:xfrm flipH="1">
            <a:off x="3935760" y="5805264"/>
            <a:ext cx="1872207" cy="57606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 flipH="1">
            <a:off x="3431704" y="5733256"/>
            <a:ext cx="288032" cy="112474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2783632" y="5733256"/>
            <a:ext cx="504056" cy="112474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3143672" y="5733256"/>
            <a:ext cx="288033" cy="112474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1855913" y="5848350"/>
            <a:ext cx="1411163" cy="82939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/>
          <p:cNvSpPr/>
          <p:nvPr/>
        </p:nvSpPr>
        <p:spPr>
          <a:xfrm flipH="1">
            <a:off x="3647728" y="5733256"/>
            <a:ext cx="432048" cy="112474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 11"/>
          <p:cNvSpPr/>
          <p:nvPr/>
        </p:nvSpPr>
        <p:spPr>
          <a:xfrm flipH="1">
            <a:off x="3647728" y="5733256"/>
            <a:ext cx="1152128" cy="1124744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rije vorm 12"/>
          <p:cNvSpPr/>
          <p:nvPr/>
        </p:nvSpPr>
        <p:spPr>
          <a:xfrm flipH="1">
            <a:off x="3935760" y="5760640"/>
            <a:ext cx="1296144" cy="980728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2713078" y="3508326"/>
            <a:ext cx="553998" cy="17681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2400" b="1" dirty="0">
                <a:solidFill>
                  <a:srgbClr val="0000FF"/>
                </a:solidFill>
              </a:rPr>
              <a:t>Überzeugung</a:t>
            </a:r>
          </a:p>
        </p:txBody>
      </p:sp>
      <p:sp>
        <p:nvSpPr>
          <p:cNvPr id="15" name="Tekstvak 14"/>
          <p:cNvSpPr txBox="1"/>
          <p:nvPr/>
        </p:nvSpPr>
        <p:spPr>
          <a:xfrm rot="4467009">
            <a:off x="1430974" y="5788422"/>
            <a:ext cx="369332" cy="8816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Beispiel 1</a:t>
            </a:r>
          </a:p>
        </p:txBody>
      </p:sp>
      <p:sp>
        <p:nvSpPr>
          <p:cNvPr id="16" name="Vrije vorm 15"/>
          <p:cNvSpPr/>
          <p:nvPr/>
        </p:nvSpPr>
        <p:spPr>
          <a:xfrm>
            <a:off x="1524001" y="5695950"/>
            <a:ext cx="1590675" cy="685378"/>
          </a:xfrm>
          <a:custGeom>
            <a:avLst/>
            <a:gdLst>
              <a:gd name="connsiteX0" fmla="*/ 1243785 w 1243785"/>
              <a:gd name="connsiteY0" fmla="*/ 0 h 717387"/>
              <a:gd name="connsiteX1" fmla="*/ 1234260 w 1243785"/>
              <a:gd name="connsiteY1" fmla="*/ 28575 h 717387"/>
              <a:gd name="connsiteX2" fmla="*/ 1205685 w 1243785"/>
              <a:gd name="connsiteY2" fmla="*/ 47625 h 717387"/>
              <a:gd name="connsiteX3" fmla="*/ 1186635 w 1243785"/>
              <a:gd name="connsiteY3" fmla="*/ 76200 h 717387"/>
              <a:gd name="connsiteX4" fmla="*/ 1177110 w 1243785"/>
              <a:gd name="connsiteY4" fmla="*/ 114300 h 717387"/>
              <a:gd name="connsiteX5" fmla="*/ 1148535 w 1243785"/>
              <a:gd name="connsiteY5" fmla="*/ 133350 h 717387"/>
              <a:gd name="connsiteX6" fmla="*/ 1129485 w 1243785"/>
              <a:gd name="connsiteY6" fmla="*/ 161925 h 717387"/>
              <a:gd name="connsiteX7" fmla="*/ 1100910 w 1243785"/>
              <a:gd name="connsiteY7" fmla="*/ 190500 h 717387"/>
              <a:gd name="connsiteX8" fmla="*/ 1062810 w 1243785"/>
              <a:gd name="connsiteY8" fmla="*/ 247650 h 717387"/>
              <a:gd name="connsiteX9" fmla="*/ 1053285 w 1243785"/>
              <a:gd name="connsiteY9" fmla="*/ 276225 h 717387"/>
              <a:gd name="connsiteX10" fmla="*/ 1015185 w 1243785"/>
              <a:gd name="connsiteY10" fmla="*/ 333375 h 717387"/>
              <a:gd name="connsiteX11" fmla="*/ 996135 w 1243785"/>
              <a:gd name="connsiteY11" fmla="*/ 390525 h 717387"/>
              <a:gd name="connsiteX12" fmla="*/ 910410 w 1243785"/>
              <a:gd name="connsiteY12" fmla="*/ 466725 h 717387"/>
              <a:gd name="connsiteX13" fmla="*/ 872310 w 1243785"/>
              <a:gd name="connsiteY13" fmla="*/ 523875 h 717387"/>
              <a:gd name="connsiteX14" fmla="*/ 843735 w 1243785"/>
              <a:gd name="connsiteY14" fmla="*/ 533400 h 717387"/>
              <a:gd name="connsiteX15" fmla="*/ 786585 w 1243785"/>
              <a:gd name="connsiteY15" fmla="*/ 571500 h 717387"/>
              <a:gd name="connsiteX16" fmla="*/ 691335 w 1243785"/>
              <a:gd name="connsiteY16" fmla="*/ 600075 h 717387"/>
              <a:gd name="connsiteX17" fmla="*/ 634185 w 1243785"/>
              <a:gd name="connsiteY17" fmla="*/ 609600 h 717387"/>
              <a:gd name="connsiteX18" fmla="*/ 577035 w 1243785"/>
              <a:gd name="connsiteY18" fmla="*/ 628650 h 717387"/>
              <a:gd name="connsiteX19" fmla="*/ 491310 w 1243785"/>
              <a:gd name="connsiteY19" fmla="*/ 647700 h 717387"/>
              <a:gd name="connsiteX20" fmla="*/ 434160 w 1243785"/>
              <a:gd name="connsiteY20" fmla="*/ 666750 h 717387"/>
              <a:gd name="connsiteX21" fmla="*/ 348435 w 1243785"/>
              <a:gd name="connsiteY21" fmla="*/ 676275 h 717387"/>
              <a:gd name="connsiteX22" fmla="*/ 272235 w 1243785"/>
              <a:gd name="connsiteY22" fmla="*/ 685800 h 717387"/>
              <a:gd name="connsiteX23" fmla="*/ 129360 w 1243785"/>
              <a:gd name="connsiteY23" fmla="*/ 695325 h 717387"/>
              <a:gd name="connsiteX24" fmla="*/ 62685 w 1243785"/>
              <a:gd name="connsiteY24" fmla="*/ 704850 h 717387"/>
              <a:gd name="connsiteX25" fmla="*/ 5535 w 1243785"/>
              <a:gd name="connsiteY25" fmla="*/ 714375 h 7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3785" h="717387">
                <a:moveTo>
                  <a:pt x="1243785" y="0"/>
                </a:moveTo>
                <a:cubicBezTo>
                  <a:pt x="1240610" y="9525"/>
                  <a:pt x="1240532" y="20735"/>
                  <a:pt x="1234260" y="28575"/>
                </a:cubicBezTo>
                <a:cubicBezTo>
                  <a:pt x="1227109" y="37514"/>
                  <a:pt x="1213780" y="39530"/>
                  <a:pt x="1205685" y="47625"/>
                </a:cubicBezTo>
                <a:cubicBezTo>
                  <a:pt x="1197590" y="55720"/>
                  <a:pt x="1192985" y="66675"/>
                  <a:pt x="1186635" y="76200"/>
                </a:cubicBezTo>
                <a:cubicBezTo>
                  <a:pt x="1183460" y="88900"/>
                  <a:pt x="1184372" y="103408"/>
                  <a:pt x="1177110" y="114300"/>
                </a:cubicBezTo>
                <a:cubicBezTo>
                  <a:pt x="1170760" y="123825"/>
                  <a:pt x="1156630" y="125255"/>
                  <a:pt x="1148535" y="133350"/>
                </a:cubicBezTo>
                <a:cubicBezTo>
                  <a:pt x="1140440" y="141445"/>
                  <a:pt x="1136814" y="153131"/>
                  <a:pt x="1129485" y="161925"/>
                </a:cubicBezTo>
                <a:cubicBezTo>
                  <a:pt x="1120861" y="172273"/>
                  <a:pt x="1109180" y="179867"/>
                  <a:pt x="1100910" y="190500"/>
                </a:cubicBezTo>
                <a:cubicBezTo>
                  <a:pt x="1086854" y="208572"/>
                  <a:pt x="1070050" y="225930"/>
                  <a:pt x="1062810" y="247650"/>
                </a:cubicBezTo>
                <a:cubicBezTo>
                  <a:pt x="1059635" y="257175"/>
                  <a:pt x="1058161" y="267448"/>
                  <a:pt x="1053285" y="276225"/>
                </a:cubicBezTo>
                <a:cubicBezTo>
                  <a:pt x="1042166" y="296239"/>
                  <a:pt x="1022425" y="311655"/>
                  <a:pt x="1015185" y="333375"/>
                </a:cubicBezTo>
                <a:cubicBezTo>
                  <a:pt x="1008835" y="352425"/>
                  <a:pt x="1010334" y="376326"/>
                  <a:pt x="996135" y="390525"/>
                </a:cubicBezTo>
                <a:cubicBezTo>
                  <a:pt x="930890" y="455770"/>
                  <a:pt x="961401" y="432731"/>
                  <a:pt x="910410" y="466725"/>
                </a:cubicBezTo>
                <a:cubicBezTo>
                  <a:pt x="897710" y="485775"/>
                  <a:pt x="894030" y="516635"/>
                  <a:pt x="872310" y="523875"/>
                </a:cubicBezTo>
                <a:cubicBezTo>
                  <a:pt x="862785" y="527050"/>
                  <a:pt x="852512" y="528524"/>
                  <a:pt x="843735" y="533400"/>
                </a:cubicBezTo>
                <a:cubicBezTo>
                  <a:pt x="823721" y="544519"/>
                  <a:pt x="808305" y="564260"/>
                  <a:pt x="786585" y="571500"/>
                </a:cubicBezTo>
                <a:cubicBezTo>
                  <a:pt x="750138" y="583649"/>
                  <a:pt x="727323" y="592877"/>
                  <a:pt x="691335" y="600075"/>
                </a:cubicBezTo>
                <a:cubicBezTo>
                  <a:pt x="672397" y="603863"/>
                  <a:pt x="652921" y="604916"/>
                  <a:pt x="634185" y="609600"/>
                </a:cubicBezTo>
                <a:cubicBezTo>
                  <a:pt x="614704" y="614470"/>
                  <a:pt x="596726" y="624712"/>
                  <a:pt x="577035" y="628650"/>
                </a:cubicBezTo>
                <a:cubicBezTo>
                  <a:pt x="549844" y="634088"/>
                  <a:pt x="518213" y="639629"/>
                  <a:pt x="491310" y="647700"/>
                </a:cubicBezTo>
                <a:cubicBezTo>
                  <a:pt x="472076" y="653470"/>
                  <a:pt x="454118" y="664532"/>
                  <a:pt x="434160" y="666750"/>
                </a:cubicBezTo>
                <a:lnTo>
                  <a:pt x="348435" y="676275"/>
                </a:lnTo>
                <a:cubicBezTo>
                  <a:pt x="323013" y="679266"/>
                  <a:pt x="297736" y="683582"/>
                  <a:pt x="272235" y="685800"/>
                </a:cubicBezTo>
                <a:cubicBezTo>
                  <a:pt x="224684" y="689935"/>
                  <a:pt x="176985" y="692150"/>
                  <a:pt x="129360" y="695325"/>
                </a:cubicBezTo>
                <a:cubicBezTo>
                  <a:pt x="107135" y="698500"/>
                  <a:pt x="84700" y="700447"/>
                  <a:pt x="62685" y="704850"/>
                </a:cubicBezTo>
                <a:cubicBezTo>
                  <a:pt x="0" y="717387"/>
                  <a:pt x="67938" y="714375"/>
                  <a:pt x="5535" y="714375"/>
                </a:cubicBezTo>
              </a:path>
            </a:pathLst>
          </a:cu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 rot="4125817">
            <a:off x="2337199" y="5984265"/>
            <a:ext cx="369332" cy="8816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Beispiel 2</a:t>
            </a:r>
          </a:p>
        </p:txBody>
      </p:sp>
      <p:sp>
        <p:nvSpPr>
          <p:cNvPr id="18" name="Tekstvak 17"/>
          <p:cNvSpPr txBox="1"/>
          <p:nvPr/>
        </p:nvSpPr>
        <p:spPr>
          <a:xfrm rot="492476">
            <a:off x="3057279" y="5899122"/>
            <a:ext cx="369332" cy="881673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Beispiel 3</a:t>
            </a:r>
          </a:p>
        </p:txBody>
      </p:sp>
      <p:sp>
        <p:nvSpPr>
          <p:cNvPr id="19" name="Tekstvak 18"/>
          <p:cNvSpPr txBox="1"/>
          <p:nvPr/>
        </p:nvSpPr>
        <p:spPr>
          <a:xfrm rot="10322275">
            <a:off x="3418980" y="5833096"/>
            <a:ext cx="369332" cy="8816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Beispiel 4</a:t>
            </a:r>
          </a:p>
        </p:txBody>
      </p:sp>
      <p:sp>
        <p:nvSpPr>
          <p:cNvPr id="20" name="Tekstvak 19"/>
          <p:cNvSpPr txBox="1"/>
          <p:nvPr/>
        </p:nvSpPr>
        <p:spPr>
          <a:xfrm rot="9168516">
            <a:off x="3817437" y="5768924"/>
            <a:ext cx="369332" cy="8816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Beispiel 5</a:t>
            </a:r>
          </a:p>
        </p:txBody>
      </p:sp>
      <p:sp>
        <p:nvSpPr>
          <p:cNvPr id="21" name="Tekstvak 20"/>
          <p:cNvSpPr txBox="1"/>
          <p:nvPr/>
        </p:nvSpPr>
        <p:spPr>
          <a:xfrm rot="6620061">
            <a:off x="4740943" y="5735894"/>
            <a:ext cx="369332" cy="8816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200" b="1" dirty="0">
                <a:solidFill>
                  <a:srgbClr val="0000FF"/>
                </a:solidFill>
              </a:rPr>
              <a:t>Beispiel 6</a:t>
            </a:r>
          </a:p>
        </p:txBody>
      </p:sp>
      <p:sp>
        <p:nvSpPr>
          <p:cNvPr id="22" name="Tekstvak 21"/>
          <p:cNvSpPr txBox="1"/>
          <p:nvPr/>
        </p:nvSpPr>
        <p:spPr>
          <a:xfrm rot="4382290">
            <a:off x="903990" y="3669806"/>
            <a:ext cx="276999" cy="762248"/>
          </a:xfrm>
          <a:prstGeom prst="rect">
            <a:avLst/>
          </a:prstGeom>
          <a:noFill/>
        </p:spPr>
        <p:txBody>
          <a:bodyPr vert="vert270" wrap="square" lIns="0" rtlCol="0">
            <a:spAutoFit/>
          </a:bodyPr>
          <a:lstStyle/>
          <a:p>
            <a:r>
              <a:rPr lang="de-DE" sz="1200" b="1" i="1" dirty="0">
                <a:solidFill>
                  <a:srgbClr val="0000FF"/>
                </a:solidFill>
              </a:rPr>
              <a:t>Frucht 1</a:t>
            </a:r>
          </a:p>
        </p:txBody>
      </p:sp>
      <p:sp>
        <p:nvSpPr>
          <p:cNvPr id="24" name="Tekstvak 23"/>
          <p:cNvSpPr txBox="1"/>
          <p:nvPr/>
        </p:nvSpPr>
        <p:spPr>
          <a:xfrm rot="5400000">
            <a:off x="904991" y="2287447"/>
            <a:ext cx="276999" cy="762248"/>
          </a:xfrm>
          <a:prstGeom prst="rect">
            <a:avLst/>
          </a:prstGeom>
          <a:noFill/>
        </p:spPr>
        <p:txBody>
          <a:bodyPr vert="vert270" wrap="square" lIns="0" rtlCol="0">
            <a:spAutoFit/>
          </a:bodyPr>
          <a:lstStyle/>
          <a:p>
            <a:r>
              <a:rPr lang="de-DE" sz="1200" b="1" i="1" dirty="0">
                <a:solidFill>
                  <a:srgbClr val="0000FF"/>
                </a:solidFill>
              </a:rPr>
              <a:t>Frucht 2</a:t>
            </a:r>
          </a:p>
        </p:txBody>
      </p:sp>
      <p:sp>
        <p:nvSpPr>
          <p:cNvPr id="26" name="Tekstvak 25"/>
          <p:cNvSpPr txBox="1"/>
          <p:nvPr/>
        </p:nvSpPr>
        <p:spPr>
          <a:xfrm rot="3776488">
            <a:off x="944680" y="451160"/>
            <a:ext cx="276999" cy="762248"/>
          </a:xfrm>
          <a:prstGeom prst="rect">
            <a:avLst/>
          </a:prstGeom>
          <a:noFill/>
        </p:spPr>
        <p:txBody>
          <a:bodyPr vert="vert270" wrap="square" lIns="0" rtlCol="0">
            <a:spAutoFit/>
          </a:bodyPr>
          <a:lstStyle/>
          <a:p>
            <a:r>
              <a:rPr lang="de-DE" sz="1200" b="1" i="1" dirty="0">
                <a:solidFill>
                  <a:srgbClr val="0000FF"/>
                </a:solidFill>
              </a:rPr>
              <a:t>Frucht 3</a:t>
            </a:r>
          </a:p>
        </p:txBody>
      </p:sp>
      <p:sp>
        <p:nvSpPr>
          <p:cNvPr id="28" name="Tekstvak 27"/>
          <p:cNvSpPr txBox="1"/>
          <p:nvPr/>
        </p:nvSpPr>
        <p:spPr>
          <a:xfrm rot="6864353">
            <a:off x="4273564" y="451160"/>
            <a:ext cx="276999" cy="762248"/>
          </a:xfrm>
          <a:prstGeom prst="rect">
            <a:avLst/>
          </a:prstGeom>
          <a:noFill/>
        </p:spPr>
        <p:txBody>
          <a:bodyPr vert="vert270" wrap="square" lIns="0" rtlCol="0">
            <a:spAutoFit/>
          </a:bodyPr>
          <a:lstStyle/>
          <a:p>
            <a:r>
              <a:rPr lang="de-DE" sz="1200" b="1" i="1" dirty="0">
                <a:solidFill>
                  <a:srgbClr val="0000FF"/>
                </a:solidFill>
              </a:rPr>
              <a:t>Frucht 4</a:t>
            </a:r>
          </a:p>
        </p:txBody>
      </p:sp>
      <p:sp>
        <p:nvSpPr>
          <p:cNvPr id="29" name="Tekstvak 28"/>
          <p:cNvSpPr txBox="1"/>
          <p:nvPr/>
        </p:nvSpPr>
        <p:spPr>
          <a:xfrm rot="7365563">
            <a:off x="5265939" y="3674318"/>
            <a:ext cx="276999" cy="762248"/>
          </a:xfrm>
          <a:prstGeom prst="rect">
            <a:avLst/>
          </a:prstGeom>
          <a:noFill/>
        </p:spPr>
        <p:txBody>
          <a:bodyPr vert="vert270" wrap="square" lIns="0" rtlCol="0">
            <a:spAutoFit/>
          </a:bodyPr>
          <a:lstStyle/>
          <a:p>
            <a:r>
              <a:rPr lang="de-DE" sz="1200" b="1" i="1" dirty="0">
                <a:solidFill>
                  <a:srgbClr val="0000FF"/>
                </a:solidFill>
              </a:rPr>
              <a:t>Frucht 5</a:t>
            </a:r>
          </a:p>
        </p:txBody>
      </p:sp>
      <p:sp>
        <p:nvSpPr>
          <p:cNvPr id="30" name="Tijdelijke aanduiding voor inhoud 2"/>
          <p:cNvSpPr txBox="1">
            <a:spLocks/>
          </p:cNvSpPr>
          <p:nvPr/>
        </p:nvSpPr>
        <p:spPr>
          <a:xfrm>
            <a:off x="6536596" y="2647317"/>
            <a:ext cx="4828090" cy="1200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DE" sz="2000" dirty="0">
                <a:solidFill>
                  <a:srgbClr val="0000FF"/>
                </a:solidFill>
              </a:rPr>
              <a:t>2.  Schreibe im Stamm eine verstärkende Überzeugung, die Du gerne hättest, an die Du aber noch nicht glaubst.</a:t>
            </a:r>
          </a:p>
        </p:txBody>
      </p:sp>
      <p:sp>
        <p:nvSpPr>
          <p:cNvPr id="31" name="Tijdelijke aanduiding voor inhoud 2"/>
          <p:cNvSpPr txBox="1">
            <a:spLocks/>
          </p:cNvSpPr>
          <p:nvPr/>
        </p:nvSpPr>
        <p:spPr>
          <a:xfrm>
            <a:off x="6541767" y="3895455"/>
            <a:ext cx="5458643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DE" sz="2000" dirty="0">
                <a:solidFill>
                  <a:srgbClr val="0000FF"/>
                </a:solidFill>
              </a:rPr>
              <a:t>3. Finde Beispiele dafür, wo Du Erfahrungen gemacht hast, die diese Überzeugung unterstützen. Schreibe diese in die Wurzeln.</a:t>
            </a:r>
          </a:p>
        </p:txBody>
      </p:sp>
      <p:sp>
        <p:nvSpPr>
          <p:cNvPr id="32" name="Tijdelijke aanduiding voor inhoud 2"/>
          <p:cNvSpPr txBox="1">
            <a:spLocks/>
          </p:cNvSpPr>
          <p:nvPr/>
        </p:nvSpPr>
        <p:spPr>
          <a:xfrm>
            <a:off x="6541767" y="4927570"/>
            <a:ext cx="4997089" cy="1296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de-DE" sz="2000" dirty="0">
                <a:solidFill>
                  <a:srgbClr val="0000FF"/>
                </a:solidFill>
              </a:rPr>
              <a:t>4. Schreibe in die Zweige, was die Ergebnisse Deiner Überzeugung sind, wenn du diese sehr stark spüren kannst. Das sind die Früchte deines neuen Glaubens.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AD8181F2-8354-435E-AA8B-A3B611B0D740}"/>
              </a:ext>
            </a:extLst>
          </p:cNvPr>
          <p:cNvSpPr/>
          <p:nvPr/>
        </p:nvSpPr>
        <p:spPr>
          <a:xfrm>
            <a:off x="10218823" y="6487874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7" grpId="0"/>
      <p:bldP spid="18" grpId="0" animBg="1"/>
      <p:bldP spid="19" grpId="0"/>
      <p:bldP spid="20" grpId="0"/>
      <p:bldP spid="21" grpId="0"/>
      <p:bldP spid="22" grpId="0"/>
      <p:bldP spid="24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 descr="Grote confetti"/>
          <p:cNvSpPr txBox="1">
            <a:spLocks noChangeArrowheads="1"/>
          </p:cNvSpPr>
          <p:nvPr/>
        </p:nvSpPr>
        <p:spPr bwMode="auto">
          <a:xfrm>
            <a:off x="0" y="4869160"/>
            <a:ext cx="12191999" cy="198884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ep 51">
            <a:extLst>
              <a:ext uri="{FF2B5EF4-FFF2-40B4-BE49-F238E27FC236}">
                <a16:creationId xmlns:a16="http://schemas.microsoft.com/office/drawing/2014/main" id="{205850A8-1D68-4AB7-8923-B84117A1D653}"/>
              </a:ext>
            </a:extLst>
          </p:cNvPr>
          <p:cNvGrpSpPr/>
          <p:nvPr/>
        </p:nvGrpSpPr>
        <p:grpSpPr>
          <a:xfrm>
            <a:off x="140002" y="3819857"/>
            <a:ext cx="6196768" cy="1867259"/>
            <a:chOff x="140002" y="3819857"/>
            <a:chExt cx="6196768" cy="1867259"/>
          </a:xfrm>
        </p:grpSpPr>
        <p:cxnSp>
          <p:nvCxnSpPr>
            <p:cNvPr id="92" name="Rechte verbindingslijn met pijl 91">
              <a:extLst>
                <a:ext uri="{FF2B5EF4-FFF2-40B4-BE49-F238E27FC236}">
                  <a16:creationId xmlns:a16="http://schemas.microsoft.com/office/drawing/2014/main" id="{E507AB2B-6D05-4969-891C-4CC25BC28426}"/>
                </a:ext>
              </a:extLst>
            </p:cNvPr>
            <p:cNvCxnSpPr>
              <a:cxnSpLocks/>
            </p:cNvCxnSpPr>
            <p:nvPr/>
          </p:nvCxnSpPr>
          <p:spPr>
            <a:xfrm>
              <a:off x="3718161" y="4360512"/>
              <a:ext cx="2618609" cy="132660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met pijl 87">
              <a:extLst>
                <a:ext uri="{FF2B5EF4-FFF2-40B4-BE49-F238E27FC236}">
                  <a16:creationId xmlns:a16="http://schemas.microsoft.com/office/drawing/2014/main" id="{5BD0640A-559B-4212-A1AD-2E2210C77ABA}"/>
                </a:ext>
              </a:extLst>
            </p:cNvPr>
            <p:cNvCxnSpPr>
              <a:cxnSpLocks/>
              <a:endCxn id="1042" idx="1"/>
            </p:cNvCxnSpPr>
            <p:nvPr/>
          </p:nvCxnSpPr>
          <p:spPr>
            <a:xfrm>
              <a:off x="3661894" y="4384097"/>
              <a:ext cx="1689059" cy="98963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kstvak 79">
              <a:extLst>
                <a:ext uri="{FF2B5EF4-FFF2-40B4-BE49-F238E27FC236}">
                  <a16:creationId xmlns:a16="http://schemas.microsoft.com/office/drawing/2014/main" id="{7A7CE97D-E4D3-47B1-A848-B280BAA9B41D}"/>
                </a:ext>
              </a:extLst>
            </p:cNvPr>
            <p:cNvSpPr txBox="1"/>
            <p:nvPr/>
          </p:nvSpPr>
          <p:spPr>
            <a:xfrm>
              <a:off x="140002" y="3819857"/>
              <a:ext cx="39454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</a:rPr>
                <a:t>Beispiele dafür, dass ich diese Überzeugung bereits besitze = Wurzeln</a:t>
              </a:r>
            </a:p>
          </p:txBody>
        </p:sp>
        <p:cxnSp>
          <p:nvCxnSpPr>
            <p:cNvPr id="84" name="Rechte verbindingslijn met pijl 83">
              <a:extLst>
                <a:ext uri="{FF2B5EF4-FFF2-40B4-BE49-F238E27FC236}">
                  <a16:creationId xmlns:a16="http://schemas.microsoft.com/office/drawing/2014/main" id="{F298B080-E67F-45C2-B7A4-60D3FBD57B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4500" y="4354764"/>
              <a:ext cx="523661" cy="92905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Freeform 10"/>
          <p:cNvSpPr>
            <a:spLocks/>
          </p:cNvSpPr>
          <p:nvPr/>
        </p:nvSpPr>
        <p:spPr bwMode="auto">
          <a:xfrm>
            <a:off x="4525638" y="2"/>
            <a:ext cx="5026746" cy="2360249"/>
          </a:xfrm>
          <a:custGeom>
            <a:avLst/>
            <a:gdLst/>
            <a:ahLst/>
            <a:cxnLst>
              <a:cxn ang="0">
                <a:pos x="134" y="2425"/>
              </a:cxn>
              <a:cxn ang="0">
                <a:pos x="419" y="2635"/>
              </a:cxn>
              <a:cxn ang="0">
                <a:pos x="449" y="3085"/>
              </a:cxn>
              <a:cxn ang="0">
                <a:pos x="809" y="3445"/>
              </a:cxn>
              <a:cxn ang="0">
                <a:pos x="1229" y="4105"/>
              </a:cxn>
              <a:cxn ang="0">
                <a:pos x="2069" y="4255"/>
              </a:cxn>
              <a:cxn ang="0">
                <a:pos x="2159" y="4135"/>
              </a:cxn>
              <a:cxn ang="0">
                <a:pos x="2429" y="4585"/>
              </a:cxn>
              <a:cxn ang="0">
                <a:pos x="2699" y="4690"/>
              </a:cxn>
              <a:cxn ang="0">
                <a:pos x="3479" y="4585"/>
              </a:cxn>
              <a:cxn ang="0">
                <a:pos x="4484" y="4540"/>
              </a:cxn>
              <a:cxn ang="0">
                <a:pos x="5879" y="4600"/>
              </a:cxn>
              <a:cxn ang="0">
                <a:pos x="6149" y="4750"/>
              </a:cxn>
              <a:cxn ang="0">
                <a:pos x="6704" y="4630"/>
              </a:cxn>
              <a:cxn ang="0">
                <a:pos x="6899" y="4525"/>
              </a:cxn>
              <a:cxn ang="0">
                <a:pos x="7079" y="4315"/>
              </a:cxn>
              <a:cxn ang="0">
                <a:pos x="7634" y="4435"/>
              </a:cxn>
              <a:cxn ang="0">
                <a:pos x="7994" y="4150"/>
              </a:cxn>
              <a:cxn ang="0">
                <a:pos x="8189" y="3820"/>
              </a:cxn>
              <a:cxn ang="0">
                <a:pos x="8489" y="3820"/>
              </a:cxn>
              <a:cxn ang="0">
                <a:pos x="9224" y="3595"/>
              </a:cxn>
              <a:cxn ang="0">
                <a:pos x="9704" y="3235"/>
              </a:cxn>
              <a:cxn ang="0">
                <a:pos x="9914" y="2695"/>
              </a:cxn>
              <a:cxn ang="0">
                <a:pos x="10124" y="2605"/>
              </a:cxn>
              <a:cxn ang="0">
                <a:pos x="10454" y="2215"/>
              </a:cxn>
              <a:cxn ang="0">
                <a:pos x="10394" y="1120"/>
              </a:cxn>
              <a:cxn ang="0">
                <a:pos x="10244" y="685"/>
              </a:cxn>
              <a:cxn ang="0">
                <a:pos x="9179" y="505"/>
              </a:cxn>
              <a:cxn ang="0">
                <a:pos x="9059" y="415"/>
              </a:cxn>
              <a:cxn ang="0">
                <a:pos x="8084" y="175"/>
              </a:cxn>
              <a:cxn ang="0">
                <a:pos x="7259" y="400"/>
              </a:cxn>
              <a:cxn ang="0">
                <a:pos x="7034" y="265"/>
              </a:cxn>
              <a:cxn ang="0">
                <a:pos x="5324" y="430"/>
              </a:cxn>
              <a:cxn ang="0">
                <a:pos x="5174" y="370"/>
              </a:cxn>
              <a:cxn ang="0">
                <a:pos x="3974" y="250"/>
              </a:cxn>
              <a:cxn ang="0">
                <a:pos x="3809" y="385"/>
              </a:cxn>
              <a:cxn ang="0">
                <a:pos x="3584" y="370"/>
              </a:cxn>
              <a:cxn ang="0">
                <a:pos x="2399" y="250"/>
              </a:cxn>
              <a:cxn ang="0">
                <a:pos x="2069" y="385"/>
              </a:cxn>
              <a:cxn ang="0">
                <a:pos x="1904" y="610"/>
              </a:cxn>
              <a:cxn ang="0">
                <a:pos x="1829" y="535"/>
              </a:cxn>
              <a:cxn ang="0">
                <a:pos x="584" y="325"/>
              </a:cxn>
              <a:cxn ang="0">
                <a:pos x="359" y="550"/>
              </a:cxn>
              <a:cxn ang="0">
                <a:pos x="344" y="1225"/>
              </a:cxn>
              <a:cxn ang="0">
                <a:pos x="164" y="1375"/>
              </a:cxn>
            </a:cxnLst>
            <a:rect l="0" t="0" r="r" b="b"/>
            <a:pathLst>
              <a:path w="10652" h="4750">
                <a:moveTo>
                  <a:pt x="104" y="1510"/>
                </a:moveTo>
                <a:cubicBezTo>
                  <a:pt x="86" y="1650"/>
                  <a:pt x="82" y="1791"/>
                  <a:pt x="59" y="1930"/>
                </a:cubicBezTo>
                <a:cubicBezTo>
                  <a:pt x="67" y="2149"/>
                  <a:pt x="0" y="2291"/>
                  <a:pt x="134" y="2425"/>
                </a:cubicBezTo>
                <a:cubicBezTo>
                  <a:pt x="159" y="2499"/>
                  <a:pt x="131" y="2448"/>
                  <a:pt x="194" y="2500"/>
                </a:cubicBezTo>
                <a:cubicBezTo>
                  <a:pt x="273" y="2566"/>
                  <a:pt x="268" y="2570"/>
                  <a:pt x="374" y="2605"/>
                </a:cubicBezTo>
                <a:cubicBezTo>
                  <a:pt x="391" y="2611"/>
                  <a:pt x="403" y="2628"/>
                  <a:pt x="419" y="2635"/>
                </a:cubicBezTo>
                <a:cubicBezTo>
                  <a:pt x="448" y="2648"/>
                  <a:pt x="509" y="2665"/>
                  <a:pt x="509" y="2665"/>
                </a:cubicBezTo>
                <a:cubicBezTo>
                  <a:pt x="438" y="2772"/>
                  <a:pt x="458" y="2720"/>
                  <a:pt x="434" y="2815"/>
                </a:cubicBezTo>
                <a:cubicBezTo>
                  <a:pt x="439" y="2905"/>
                  <a:pt x="436" y="2996"/>
                  <a:pt x="449" y="3085"/>
                </a:cubicBezTo>
                <a:cubicBezTo>
                  <a:pt x="452" y="3103"/>
                  <a:pt x="471" y="3114"/>
                  <a:pt x="479" y="3130"/>
                </a:cubicBezTo>
                <a:cubicBezTo>
                  <a:pt x="514" y="3201"/>
                  <a:pt x="532" y="3253"/>
                  <a:pt x="614" y="3280"/>
                </a:cubicBezTo>
                <a:cubicBezTo>
                  <a:pt x="667" y="3350"/>
                  <a:pt x="730" y="3406"/>
                  <a:pt x="809" y="3445"/>
                </a:cubicBezTo>
                <a:cubicBezTo>
                  <a:pt x="887" y="3563"/>
                  <a:pt x="1087" y="3564"/>
                  <a:pt x="1214" y="3580"/>
                </a:cubicBezTo>
                <a:cubicBezTo>
                  <a:pt x="1154" y="3759"/>
                  <a:pt x="1188" y="3641"/>
                  <a:pt x="1214" y="4060"/>
                </a:cubicBezTo>
                <a:cubicBezTo>
                  <a:pt x="1215" y="4076"/>
                  <a:pt x="1218" y="4094"/>
                  <a:pt x="1229" y="4105"/>
                </a:cubicBezTo>
                <a:cubicBezTo>
                  <a:pt x="1254" y="4130"/>
                  <a:pt x="1289" y="4145"/>
                  <a:pt x="1319" y="4165"/>
                </a:cubicBezTo>
                <a:cubicBezTo>
                  <a:pt x="1465" y="4262"/>
                  <a:pt x="1610" y="4308"/>
                  <a:pt x="1784" y="4330"/>
                </a:cubicBezTo>
                <a:cubicBezTo>
                  <a:pt x="1895" y="4319"/>
                  <a:pt x="1978" y="4316"/>
                  <a:pt x="2069" y="4255"/>
                </a:cubicBezTo>
                <a:cubicBezTo>
                  <a:pt x="2079" y="4240"/>
                  <a:pt x="2086" y="4223"/>
                  <a:pt x="2099" y="4210"/>
                </a:cubicBezTo>
                <a:cubicBezTo>
                  <a:pt x="2112" y="4197"/>
                  <a:pt x="2133" y="4194"/>
                  <a:pt x="2144" y="4180"/>
                </a:cubicBezTo>
                <a:cubicBezTo>
                  <a:pt x="2154" y="4168"/>
                  <a:pt x="2175" y="4135"/>
                  <a:pt x="2159" y="4135"/>
                </a:cubicBezTo>
                <a:cubicBezTo>
                  <a:pt x="2141" y="4135"/>
                  <a:pt x="2139" y="4165"/>
                  <a:pt x="2129" y="4180"/>
                </a:cubicBezTo>
                <a:cubicBezTo>
                  <a:pt x="2198" y="4284"/>
                  <a:pt x="2197" y="4421"/>
                  <a:pt x="2309" y="4495"/>
                </a:cubicBezTo>
                <a:cubicBezTo>
                  <a:pt x="2358" y="4568"/>
                  <a:pt x="2367" y="4533"/>
                  <a:pt x="2429" y="4585"/>
                </a:cubicBezTo>
                <a:cubicBezTo>
                  <a:pt x="2485" y="4631"/>
                  <a:pt x="2454" y="4631"/>
                  <a:pt x="2519" y="4645"/>
                </a:cubicBezTo>
                <a:cubicBezTo>
                  <a:pt x="2549" y="4652"/>
                  <a:pt x="2579" y="4653"/>
                  <a:pt x="2609" y="4660"/>
                </a:cubicBezTo>
                <a:cubicBezTo>
                  <a:pt x="2640" y="4668"/>
                  <a:pt x="2699" y="4690"/>
                  <a:pt x="2699" y="4690"/>
                </a:cubicBezTo>
                <a:cubicBezTo>
                  <a:pt x="2839" y="4685"/>
                  <a:pt x="2979" y="4684"/>
                  <a:pt x="3119" y="4675"/>
                </a:cubicBezTo>
                <a:cubicBezTo>
                  <a:pt x="3135" y="4674"/>
                  <a:pt x="3149" y="4663"/>
                  <a:pt x="3164" y="4660"/>
                </a:cubicBezTo>
                <a:cubicBezTo>
                  <a:pt x="3270" y="4637"/>
                  <a:pt x="3375" y="4616"/>
                  <a:pt x="3479" y="4585"/>
                </a:cubicBezTo>
                <a:cubicBezTo>
                  <a:pt x="3524" y="4571"/>
                  <a:pt x="3575" y="4566"/>
                  <a:pt x="3614" y="4540"/>
                </a:cubicBezTo>
                <a:cubicBezTo>
                  <a:pt x="3672" y="4501"/>
                  <a:pt x="3642" y="4516"/>
                  <a:pt x="3704" y="4495"/>
                </a:cubicBezTo>
                <a:cubicBezTo>
                  <a:pt x="3987" y="4503"/>
                  <a:pt x="4215" y="4516"/>
                  <a:pt x="4484" y="4540"/>
                </a:cubicBezTo>
                <a:cubicBezTo>
                  <a:pt x="4801" y="4646"/>
                  <a:pt x="5159" y="4558"/>
                  <a:pt x="5489" y="4525"/>
                </a:cubicBezTo>
                <a:cubicBezTo>
                  <a:pt x="5609" y="4535"/>
                  <a:pt x="5731" y="4532"/>
                  <a:pt x="5849" y="4555"/>
                </a:cubicBezTo>
                <a:cubicBezTo>
                  <a:pt x="5867" y="4558"/>
                  <a:pt x="5867" y="4586"/>
                  <a:pt x="5879" y="4600"/>
                </a:cubicBezTo>
                <a:cubicBezTo>
                  <a:pt x="5893" y="4616"/>
                  <a:pt x="5907" y="4632"/>
                  <a:pt x="5924" y="4645"/>
                </a:cubicBezTo>
                <a:cubicBezTo>
                  <a:pt x="6011" y="4713"/>
                  <a:pt x="6005" y="4702"/>
                  <a:pt x="6104" y="4735"/>
                </a:cubicBezTo>
                <a:cubicBezTo>
                  <a:pt x="6119" y="4740"/>
                  <a:pt x="6149" y="4750"/>
                  <a:pt x="6149" y="4750"/>
                </a:cubicBezTo>
                <a:cubicBezTo>
                  <a:pt x="6269" y="4745"/>
                  <a:pt x="6389" y="4747"/>
                  <a:pt x="6509" y="4735"/>
                </a:cubicBezTo>
                <a:cubicBezTo>
                  <a:pt x="6540" y="4732"/>
                  <a:pt x="6599" y="4705"/>
                  <a:pt x="6599" y="4705"/>
                </a:cubicBezTo>
                <a:cubicBezTo>
                  <a:pt x="6607" y="4699"/>
                  <a:pt x="6686" y="4638"/>
                  <a:pt x="6704" y="4630"/>
                </a:cubicBezTo>
                <a:cubicBezTo>
                  <a:pt x="6733" y="4617"/>
                  <a:pt x="6794" y="4600"/>
                  <a:pt x="6794" y="4600"/>
                </a:cubicBezTo>
                <a:cubicBezTo>
                  <a:pt x="6809" y="4585"/>
                  <a:pt x="6822" y="4567"/>
                  <a:pt x="6839" y="4555"/>
                </a:cubicBezTo>
                <a:cubicBezTo>
                  <a:pt x="6857" y="4542"/>
                  <a:pt x="6882" y="4539"/>
                  <a:pt x="6899" y="4525"/>
                </a:cubicBezTo>
                <a:cubicBezTo>
                  <a:pt x="6913" y="4513"/>
                  <a:pt x="6917" y="4494"/>
                  <a:pt x="6929" y="4480"/>
                </a:cubicBezTo>
                <a:cubicBezTo>
                  <a:pt x="6965" y="4437"/>
                  <a:pt x="6975" y="4434"/>
                  <a:pt x="7019" y="4405"/>
                </a:cubicBezTo>
                <a:cubicBezTo>
                  <a:pt x="7039" y="4375"/>
                  <a:pt x="7045" y="4304"/>
                  <a:pt x="7079" y="4315"/>
                </a:cubicBezTo>
                <a:cubicBezTo>
                  <a:pt x="7148" y="4338"/>
                  <a:pt x="7197" y="4399"/>
                  <a:pt x="7259" y="4420"/>
                </a:cubicBezTo>
                <a:cubicBezTo>
                  <a:pt x="7289" y="4430"/>
                  <a:pt x="7349" y="4450"/>
                  <a:pt x="7349" y="4450"/>
                </a:cubicBezTo>
                <a:cubicBezTo>
                  <a:pt x="7444" y="4445"/>
                  <a:pt x="7539" y="4444"/>
                  <a:pt x="7634" y="4435"/>
                </a:cubicBezTo>
                <a:cubicBezTo>
                  <a:pt x="7680" y="4431"/>
                  <a:pt x="7742" y="4378"/>
                  <a:pt x="7769" y="4360"/>
                </a:cubicBezTo>
                <a:cubicBezTo>
                  <a:pt x="7795" y="4343"/>
                  <a:pt x="7855" y="4304"/>
                  <a:pt x="7874" y="4285"/>
                </a:cubicBezTo>
                <a:cubicBezTo>
                  <a:pt x="7923" y="4236"/>
                  <a:pt x="7935" y="4189"/>
                  <a:pt x="7994" y="4150"/>
                </a:cubicBezTo>
                <a:cubicBezTo>
                  <a:pt x="8011" y="4116"/>
                  <a:pt x="8018" y="4077"/>
                  <a:pt x="8039" y="4045"/>
                </a:cubicBezTo>
                <a:cubicBezTo>
                  <a:pt x="8062" y="4011"/>
                  <a:pt x="8129" y="3940"/>
                  <a:pt x="8159" y="3910"/>
                </a:cubicBezTo>
                <a:cubicBezTo>
                  <a:pt x="8169" y="3880"/>
                  <a:pt x="8171" y="3846"/>
                  <a:pt x="8189" y="3820"/>
                </a:cubicBezTo>
                <a:cubicBezTo>
                  <a:pt x="8209" y="3790"/>
                  <a:pt x="8249" y="3730"/>
                  <a:pt x="8249" y="3730"/>
                </a:cubicBezTo>
                <a:cubicBezTo>
                  <a:pt x="8316" y="3752"/>
                  <a:pt x="8377" y="3783"/>
                  <a:pt x="8444" y="3805"/>
                </a:cubicBezTo>
                <a:cubicBezTo>
                  <a:pt x="8459" y="3810"/>
                  <a:pt x="8489" y="3820"/>
                  <a:pt x="8489" y="3820"/>
                </a:cubicBezTo>
                <a:cubicBezTo>
                  <a:pt x="8604" y="3815"/>
                  <a:pt x="8719" y="3814"/>
                  <a:pt x="8834" y="3805"/>
                </a:cubicBezTo>
                <a:cubicBezTo>
                  <a:pt x="8925" y="3798"/>
                  <a:pt x="9007" y="3733"/>
                  <a:pt x="9089" y="3700"/>
                </a:cubicBezTo>
                <a:cubicBezTo>
                  <a:pt x="9153" y="3615"/>
                  <a:pt x="9143" y="3640"/>
                  <a:pt x="9224" y="3595"/>
                </a:cubicBezTo>
                <a:cubicBezTo>
                  <a:pt x="9294" y="3556"/>
                  <a:pt x="9344" y="3500"/>
                  <a:pt x="9419" y="3475"/>
                </a:cubicBezTo>
                <a:cubicBezTo>
                  <a:pt x="9479" y="3415"/>
                  <a:pt x="9549" y="3364"/>
                  <a:pt x="9614" y="3310"/>
                </a:cubicBezTo>
                <a:cubicBezTo>
                  <a:pt x="9678" y="3256"/>
                  <a:pt x="9644" y="3307"/>
                  <a:pt x="9704" y="3235"/>
                </a:cubicBezTo>
                <a:cubicBezTo>
                  <a:pt x="9770" y="3156"/>
                  <a:pt x="9813" y="3064"/>
                  <a:pt x="9869" y="2980"/>
                </a:cubicBezTo>
                <a:cubicBezTo>
                  <a:pt x="9877" y="2930"/>
                  <a:pt x="9891" y="2880"/>
                  <a:pt x="9899" y="2830"/>
                </a:cubicBezTo>
                <a:cubicBezTo>
                  <a:pt x="9906" y="2785"/>
                  <a:pt x="9897" y="2737"/>
                  <a:pt x="9914" y="2695"/>
                </a:cubicBezTo>
                <a:cubicBezTo>
                  <a:pt x="9920" y="2680"/>
                  <a:pt x="9944" y="2684"/>
                  <a:pt x="9959" y="2680"/>
                </a:cubicBezTo>
                <a:cubicBezTo>
                  <a:pt x="9979" y="2674"/>
                  <a:pt x="9999" y="2670"/>
                  <a:pt x="10019" y="2665"/>
                </a:cubicBezTo>
                <a:cubicBezTo>
                  <a:pt x="10053" y="2643"/>
                  <a:pt x="10091" y="2628"/>
                  <a:pt x="10124" y="2605"/>
                </a:cubicBezTo>
                <a:cubicBezTo>
                  <a:pt x="10222" y="2535"/>
                  <a:pt x="10117" y="2577"/>
                  <a:pt x="10214" y="2545"/>
                </a:cubicBezTo>
                <a:cubicBezTo>
                  <a:pt x="10244" y="2515"/>
                  <a:pt x="10280" y="2490"/>
                  <a:pt x="10304" y="2455"/>
                </a:cubicBezTo>
                <a:cubicBezTo>
                  <a:pt x="10355" y="2378"/>
                  <a:pt x="10400" y="2287"/>
                  <a:pt x="10454" y="2215"/>
                </a:cubicBezTo>
                <a:cubicBezTo>
                  <a:pt x="10475" y="2152"/>
                  <a:pt x="10501" y="2102"/>
                  <a:pt x="10514" y="2035"/>
                </a:cubicBezTo>
                <a:cubicBezTo>
                  <a:pt x="10512" y="1945"/>
                  <a:pt x="10652" y="1327"/>
                  <a:pt x="10409" y="1165"/>
                </a:cubicBezTo>
                <a:cubicBezTo>
                  <a:pt x="10404" y="1150"/>
                  <a:pt x="10401" y="1134"/>
                  <a:pt x="10394" y="1120"/>
                </a:cubicBezTo>
                <a:cubicBezTo>
                  <a:pt x="10386" y="1104"/>
                  <a:pt x="10367" y="1093"/>
                  <a:pt x="10364" y="1075"/>
                </a:cubicBezTo>
                <a:cubicBezTo>
                  <a:pt x="10361" y="1059"/>
                  <a:pt x="10374" y="1045"/>
                  <a:pt x="10379" y="1030"/>
                </a:cubicBezTo>
                <a:cubicBezTo>
                  <a:pt x="10367" y="884"/>
                  <a:pt x="10372" y="770"/>
                  <a:pt x="10244" y="685"/>
                </a:cubicBezTo>
                <a:cubicBezTo>
                  <a:pt x="10144" y="535"/>
                  <a:pt x="9915" y="493"/>
                  <a:pt x="9749" y="460"/>
                </a:cubicBezTo>
                <a:cubicBezTo>
                  <a:pt x="9599" y="465"/>
                  <a:pt x="9449" y="463"/>
                  <a:pt x="9299" y="475"/>
                </a:cubicBezTo>
                <a:cubicBezTo>
                  <a:pt x="9258" y="478"/>
                  <a:pt x="9179" y="505"/>
                  <a:pt x="9179" y="505"/>
                </a:cubicBezTo>
                <a:cubicBezTo>
                  <a:pt x="9169" y="520"/>
                  <a:pt x="9167" y="550"/>
                  <a:pt x="9149" y="550"/>
                </a:cubicBezTo>
                <a:cubicBezTo>
                  <a:pt x="9133" y="550"/>
                  <a:pt x="9140" y="520"/>
                  <a:pt x="9134" y="505"/>
                </a:cubicBezTo>
                <a:cubicBezTo>
                  <a:pt x="9104" y="434"/>
                  <a:pt x="9116" y="453"/>
                  <a:pt x="9059" y="415"/>
                </a:cubicBezTo>
                <a:cubicBezTo>
                  <a:pt x="9016" y="350"/>
                  <a:pt x="8901" y="245"/>
                  <a:pt x="8819" y="235"/>
                </a:cubicBezTo>
                <a:cubicBezTo>
                  <a:pt x="8754" y="227"/>
                  <a:pt x="8689" y="225"/>
                  <a:pt x="8624" y="220"/>
                </a:cubicBezTo>
                <a:cubicBezTo>
                  <a:pt x="8470" y="169"/>
                  <a:pt x="8231" y="182"/>
                  <a:pt x="8084" y="175"/>
                </a:cubicBezTo>
                <a:cubicBezTo>
                  <a:pt x="7849" y="136"/>
                  <a:pt x="7595" y="112"/>
                  <a:pt x="7379" y="220"/>
                </a:cubicBezTo>
                <a:cubicBezTo>
                  <a:pt x="7346" y="269"/>
                  <a:pt x="7307" y="291"/>
                  <a:pt x="7274" y="340"/>
                </a:cubicBezTo>
                <a:cubicBezTo>
                  <a:pt x="7269" y="360"/>
                  <a:pt x="7275" y="388"/>
                  <a:pt x="7259" y="400"/>
                </a:cubicBezTo>
                <a:cubicBezTo>
                  <a:pt x="7234" y="419"/>
                  <a:pt x="7172" y="342"/>
                  <a:pt x="7169" y="340"/>
                </a:cubicBezTo>
                <a:cubicBezTo>
                  <a:pt x="7156" y="331"/>
                  <a:pt x="7138" y="333"/>
                  <a:pt x="7124" y="325"/>
                </a:cubicBezTo>
                <a:cubicBezTo>
                  <a:pt x="7092" y="307"/>
                  <a:pt x="7069" y="272"/>
                  <a:pt x="7034" y="265"/>
                </a:cubicBezTo>
                <a:cubicBezTo>
                  <a:pt x="6939" y="246"/>
                  <a:pt x="6984" y="256"/>
                  <a:pt x="6899" y="235"/>
                </a:cubicBezTo>
                <a:cubicBezTo>
                  <a:pt x="6629" y="238"/>
                  <a:pt x="5709" y="0"/>
                  <a:pt x="5339" y="370"/>
                </a:cubicBezTo>
                <a:cubicBezTo>
                  <a:pt x="5334" y="390"/>
                  <a:pt x="5330" y="410"/>
                  <a:pt x="5324" y="430"/>
                </a:cubicBezTo>
                <a:cubicBezTo>
                  <a:pt x="5320" y="445"/>
                  <a:pt x="5324" y="471"/>
                  <a:pt x="5309" y="475"/>
                </a:cubicBezTo>
                <a:cubicBezTo>
                  <a:pt x="5292" y="479"/>
                  <a:pt x="5277" y="458"/>
                  <a:pt x="5264" y="445"/>
                </a:cubicBezTo>
                <a:cubicBezTo>
                  <a:pt x="5182" y="363"/>
                  <a:pt x="5260" y="399"/>
                  <a:pt x="5174" y="370"/>
                </a:cubicBezTo>
                <a:cubicBezTo>
                  <a:pt x="5105" y="267"/>
                  <a:pt x="5020" y="219"/>
                  <a:pt x="4904" y="190"/>
                </a:cubicBezTo>
                <a:cubicBezTo>
                  <a:pt x="4684" y="195"/>
                  <a:pt x="4464" y="197"/>
                  <a:pt x="4244" y="205"/>
                </a:cubicBezTo>
                <a:cubicBezTo>
                  <a:pt x="4066" y="211"/>
                  <a:pt x="4103" y="207"/>
                  <a:pt x="3974" y="250"/>
                </a:cubicBezTo>
                <a:cubicBezTo>
                  <a:pt x="3940" y="261"/>
                  <a:pt x="3884" y="310"/>
                  <a:pt x="3884" y="310"/>
                </a:cubicBezTo>
                <a:cubicBezTo>
                  <a:pt x="3874" y="325"/>
                  <a:pt x="3867" y="342"/>
                  <a:pt x="3854" y="355"/>
                </a:cubicBezTo>
                <a:cubicBezTo>
                  <a:pt x="3841" y="368"/>
                  <a:pt x="3821" y="371"/>
                  <a:pt x="3809" y="385"/>
                </a:cubicBezTo>
                <a:cubicBezTo>
                  <a:pt x="3753" y="448"/>
                  <a:pt x="3755" y="458"/>
                  <a:pt x="3734" y="520"/>
                </a:cubicBezTo>
                <a:cubicBezTo>
                  <a:pt x="3659" y="470"/>
                  <a:pt x="3699" y="505"/>
                  <a:pt x="3629" y="400"/>
                </a:cubicBezTo>
                <a:cubicBezTo>
                  <a:pt x="3619" y="385"/>
                  <a:pt x="3598" y="382"/>
                  <a:pt x="3584" y="370"/>
                </a:cubicBezTo>
                <a:cubicBezTo>
                  <a:pt x="3568" y="356"/>
                  <a:pt x="3555" y="339"/>
                  <a:pt x="3539" y="325"/>
                </a:cubicBezTo>
                <a:cubicBezTo>
                  <a:pt x="3468" y="265"/>
                  <a:pt x="3375" y="256"/>
                  <a:pt x="3299" y="205"/>
                </a:cubicBezTo>
                <a:cubicBezTo>
                  <a:pt x="2805" y="215"/>
                  <a:pt x="2739" y="208"/>
                  <a:pt x="2399" y="250"/>
                </a:cubicBezTo>
                <a:cubicBezTo>
                  <a:pt x="2363" y="268"/>
                  <a:pt x="2332" y="296"/>
                  <a:pt x="2294" y="310"/>
                </a:cubicBezTo>
                <a:cubicBezTo>
                  <a:pt x="2255" y="324"/>
                  <a:pt x="2214" y="330"/>
                  <a:pt x="2174" y="340"/>
                </a:cubicBezTo>
                <a:cubicBezTo>
                  <a:pt x="2137" y="349"/>
                  <a:pt x="2105" y="373"/>
                  <a:pt x="2069" y="385"/>
                </a:cubicBezTo>
                <a:cubicBezTo>
                  <a:pt x="1989" y="505"/>
                  <a:pt x="2094" y="360"/>
                  <a:pt x="1994" y="460"/>
                </a:cubicBezTo>
                <a:cubicBezTo>
                  <a:pt x="1894" y="560"/>
                  <a:pt x="2039" y="455"/>
                  <a:pt x="1919" y="535"/>
                </a:cubicBezTo>
                <a:cubicBezTo>
                  <a:pt x="1914" y="560"/>
                  <a:pt x="1910" y="585"/>
                  <a:pt x="1904" y="610"/>
                </a:cubicBezTo>
                <a:cubicBezTo>
                  <a:pt x="1900" y="625"/>
                  <a:pt x="1900" y="666"/>
                  <a:pt x="1889" y="655"/>
                </a:cubicBezTo>
                <a:cubicBezTo>
                  <a:pt x="1871" y="637"/>
                  <a:pt x="1885" y="603"/>
                  <a:pt x="1874" y="580"/>
                </a:cubicBezTo>
                <a:cubicBezTo>
                  <a:pt x="1865" y="561"/>
                  <a:pt x="1843" y="551"/>
                  <a:pt x="1829" y="535"/>
                </a:cubicBezTo>
                <a:cubicBezTo>
                  <a:pt x="1788" y="486"/>
                  <a:pt x="1773" y="451"/>
                  <a:pt x="1709" y="430"/>
                </a:cubicBezTo>
                <a:cubicBezTo>
                  <a:pt x="1604" y="325"/>
                  <a:pt x="1428" y="323"/>
                  <a:pt x="1289" y="310"/>
                </a:cubicBezTo>
                <a:cubicBezTo>
                  <a:pt x="1054" y="315"/>
                  <a:pt x="819" y="316"/>
                  <a:pt x="584" y="325"/>
                </a:cubicBezTo>
                <a:cubicBezTo>
                  <a:pt x="563" y="326"/>
                  <a:pt x="541" y="329"/>
                  <a:pt x="524" y="340"/>
                </a:cubicBezTo>
                <a:cubicBezTo>
                  <a:pt x="495" y="360"/>
                  <a:pt x="478" y="395"/>
                  <a:pt x="449" y="415"/>
                </a:cubicBezTo>
                <a:cubicBezTo>
                  <a:pt x="419" y="460"/>
                  <a:pt x="389" y="505"/>
                  <a:pt x="359" y="550"/>
                </a:cubicBezTo>
                <a:cubicBezTo>
                  <a:pt x="327" y="597"/>
                  <a:pt x="328" y="660"/>
                  <a:pt x="314" y="715"/>
                </a:cubicBezTo>
                <a:cubicBezTo>
                  <a:pt x="291" y="806"/>
                  <a:pt x="268" y="875"/>
                  <a:pt x="254" y="970"/>
                </a:cubicBezTo>
                <a:cubicBezTo>
                  <a:pt x="263" y="1092"/>
                  <a:pt x="228" y="1186"/>
                  <a:pt x="344" y="1225"/>
                </a:cubicBezTo>
                <a:cubicBezTo>
                  <a:pt x="424" y="1345"/>
                  <a:pt x="319" y="1200"/>
                  <a:pt x="419" y="1300"/>
                </a:cubicBezTo>
                <a:cubicBezTo>
                  <a:pt x="487" y="1368"/>
                  <a:pt x="406" y="1331"/>
                  <a:pt x="494" y="1360"/>
                </a:cubicBezTo>
                <a:cubicBezTo>
                  <a:pt x="384" y="1365"/>
                  <a:pt x="270" y="1344"/>
                  <a:pt x="164" y="1375"/>
                </a:cubicBezTo>
                <a:cubicBezTo>
                  <a:pt x="153" y="1378"/>
                  <a:pt x="119" y="1555"/>
                  <a:pt x="89" y="1555"/>
                </a:cubicBezTo>
                <a:cubicBezTo>
                  <a:pt x="73" y="1555"/>
                  <a:pt x="99" y="1525"/>
                  <a:pt x="104" y="1510"/>
                </a:cubicBezTo>
                <a:close/>
              </a:path>
            </a:pathLst>
          </a:custGeom>
          <a:solidFill>
            <a:srgbClr val="00DA6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4701152" y="292100"/>
            <a:ext cx="4654850" cy="42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de-DE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Früchte: Was gibt mir diese Überzeugung?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de-DE" sz="2000" b="1" dirty="0">
                <a:latin typeface="Calibri" pitchFamily="34" charset="0"/>
                <a:cs typeface="Arial" pitchFamily="34" charset="0"/>
              </a:rPr>
              <a:t>	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B7046B12-0DD2-4052-8B71-DB1D03D6FE4E}"/>
              </a:ext>
            </a:extLst>
          </p:cNvPr>
          <p:cNvGrpSpPr/>
          <p:nvPr/>
        </p:nvGrpSpPr>
        <p:grpSpPr>
          <a:xfrm>
            <a:off x="3797934" y="430749"/>
            <a:ext cx="861152" cy="627330"/>
            <a:chOff x="3944082" y="649785"/>
            <a:chExt cx="761286" cy="627330"/>
          </a:xfrm>
        </p:grpSpPr>
        <p:pic>
          <p:nvPicPr>
            <p:cNvPr id="1031" name="Afbeelding 14" descr="appe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599058" flipH="1">
              <a:off x="3944082" y="649785"/>
              <a:ext cx="761286" cy="627330"/>
            </a:xfrm>
            <a:prstGeom prst="rect">
              <a:avLst/>
            </a:prstGeom>
            <a:noFill/>
          </p:spPr>
        </p:pic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4122534" y="746357"/>
              <a:ext cx="295287" cy="402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2600" b="1" dirty="0">
                  <a:latin typeface="Calibri" pitchFamily="34" charset="0"/>
                  <a:cs typeface="Arial" pitchFamily="34" charset="0"/>
                </a:rPr>
                <a:t>1</a:t>
              </a:r>
              <a:endParaRPr lang="nl-NL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B6D022B-98C8-497D-ACE5-7CF1BA7A974C}"/>
              </a:ext>
            </a:extLst>
          </p:cNvPr>
          <p:cNvGrpSpPr/>
          <p:nvPr/>
        </p:nvGrpSpPr>
        <p:grpSpPr>
          <a:xfrm>
            <a:off x="4430667" y="1785428"/>
            <a:ext cx="678209" cy="627970"/>
            <a:chOff x="4439817" y="1993489"/>
            <a:chExt cx="678209" cy="627970"/>
          </a:xfrm>
        </p:grpSpPr>
        <p:pic>
          <p:nvPicPr>
            <p:cNvPr id="1036" name="Afbeelding 14" descr="appel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2F8FF"/>
                </a:clrFrom>
                <a:clrTo>
                  <a:srgbClr val="F2F8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817" y="1993489"/>
              <a:ext cx="678209" cy="627970"/>
            </a:xfrm>
            <a:prstGeom prst="rect">
              <a:avLst/>
            </a:prstGeom>
            <a:noFill/>
          </p:spPr>
        </p:pic>
        <p:sp>
          <p:nvSpPr>
            <p:cNvPr id="1061" name="Text Box 37"/>
            <p:cNvSpPr txBox="1">
              <a:spLocks noChangeArrowheads="1"/>
            </p:cNvSpPr>
            <p:nvPr/>
          </p:nvSpPr>
          <p:spPr bwMode="auto">
            <a:xfrm>
              <a:off x="4655841" y="2132857"/>
              <a:ext cx="295287" cy="402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2600" b="1" dirty="0">
                  <a:latin typeface="Calibri" pitchFamily="34" charset="0"/>
                  <a:cs typeface="Arial" pitchFamily="34" charset="0"/>
                </a:rPr>
                <a:t>3</a:t>
              </a:r>
              <a:endParaRPr lang="nl-NL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029EC83D-7909-4D51-B1AF-DFB837198207}"/>
              </a:ext>
            </a:extLst>
          </p:cNvPr>
          <p:cNvGrpSpPr/>
          <p:nvPr/>
        </p:nvGrpSpPr>
        <p:grpSpPr>
          <a:xfrm>
            <a:off x="5099079" y="2117352"/>
            <a:ext cx="733456" cy="806254"/>
            <a:chOff x="5078313" y="2493200"/>
            <a:chExt cx="733456" cy="652123"/>
          </a:xfrm>
        </p:grpSpPr>
        <p:pic>
          <p:nvPicPr>
            <p:cNvPr id="1030" name="Afbeelding 21" descr="appel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57966">
              <a:off x="5078313" y="2493200"/>
              <a:ext cx="733456" cy="652123"/>
            </a:xfrm>
            <a:prstGeom prst="rect">
              <a:avLst/>
            </a:prstGeom>
            <a:noFill/>
          </p:spPr>
        </p:pic>
        <p:sp>
          <p:nvSpPr>
            <p:cNvPr id="1062" name="Text Box 38"/>
            <p:cNvSpPr txBox="1">
              <a:spLocks noChangeArrowheads="1"/>
            </p:cNvSpPr>
            <p:nvPr/>
          </p:nvSpPr>
          <p:spPr bwMode="auto">
            <a:xfrm>
              <a:off x="5226131" y="2666416"/>
              <a:ext cx="295287" cy="402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2600" b="1" dirty="0">
                  <a:latin typeface="Calibri" pitchFamily="34" charset="0"/>
                  <a:cs typeface="Arial" pitchFamily="34" charset="0"/>
                </a:rPr>
                <a:t>4</a:t>
              </a:r>
              <a:endParaRPr lang="nl-NL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F99354E0-B97B-4BB0-AF17-3BC192E1FAE5}"/>
              </a:ext>
            </a:extLst>
          </p:cNvPr>
          <p:cNvGrpSpPr/>
          <p:nvPr/>
        </p:nvGrpSpPr>
        <p:grpSpPr>
          <a:xfrm>
            <a:off x="7530952" y="2173316"/>
            <a:ext cx="733456" cy="655880"/>
            <a:chOff x="7522784" y="2557096"/>
            <a:chExt cx="733456" cy="655880"/>
          </a:xfrm>
        </p:grpSpPr>
        <p:pic>
          <p:nvPicPr>
            <p:cNvPr id="1032" name="Afbeelding 21" descr="appel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22784" y="2557096"/>
              <a:ext cx="733456" cy="655880"/>
            </a:xfrm>
            <a:prstGeom prst="rect">
              <a:avLst/>
            </a:prstGeom>
            <a:noFill/>
          </p:spPr>
        </p:pic>
        <p:sp>
          <p:nvSpPr>
            <p:cNvPr id="1063" name="Text Box 39"/>
            <p:cNvSpPr txBox="1">
              <a:spLocks noChangeArrowheads="1"/>
            </p:cNvSpPr>
            <p:nvPr/>
          </p:nvSpPr>
          <p:spPr bwMode="auto">
            <a:xfrm>
              <a:off x="7761555" y="2734018"/>
              <a:ext cx="295287" cy="402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2600" b="1" dirty="0">
                  <a:latin typeface="Calibri" pitchFamily="34" charset="0"/>
                  <a:cs typeface="Arial" pitchFamily="34" charset="0"/>
                </a:rPr>
                <a:t>5</a:t>
              </a:r>
              <a:endParaRPr lang="nl-NL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A252AC00-97AA-4784-AC71-6FE28885A3D7}"/>
              </a:ext>
            </a:extLst>
          </p:cNvPr>
          <p:cNvGrpSpPr/>
          <p:nvPr/>
        </p:nvGrpSpPr>
        <p:grpSpPr>
          <a:xfrm rot="359365">
            <a:off x="8364683" y="1865283"/>
            <a:ext cx="790608" cy="708479"/>
            <a:chOff x="8329728" y="2204865"/>
            <a:chExt cx="790608" cy="708479"/>
          </a:xfrm>
        </p:grpSpPr>
        <p:pic>
          <p:nvPicPr>
            <p:cNvPr id="1035" name="Afbeelding 14" descr="appel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29728" y="2204865"/>
              <a:ext cx="790608" cy="708479"/>
            </a:xfrm>
            <a:prstGeom prst="rect">
              <a:avLst/>
            </a:prstGeom>
            <a:noFill/>
          </p:spPr>
        </p:pic>
        <p:sp>
          <p:nvSpPr>
            <p:cNvPr id="1064" name="Text Box 40"/>
            <p:cNvSpPr txBox="1">
              <a:spLocks noChangeArrowheads="1"/>
            </p:cNvSpPr>
            <p:nvPr/>
          </p:nvSpPr>
          <p:spPr bwMode="auto">
            <a:xfrm>
              <a:off x="8578025" y="2430290"/>
              <a:ext cx="295287" cy="402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2600" b="1" dirty="0">
                  <a:latin typeface="Calibri" pitchFamily="34" charset="0"/>
                  <a:cs typeface="Arial" pitchFamily="34" charset="0"/>
                </a:rPr>
                <a:t>6</a:t>
              </a:r>
              <a:endParaRPr lang="nl-NL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0DB7885A-197C-4CC9-819D-99A6E05EA92E}"/>
              </a:ext>
            </a:extLst>
          </p:cNvPr>
          <p:cNvGrpSpPr/>
          <p:nvPr/>
        </p:nvGrpSpPr>
        <p:grpSpPr>
          <a:xfrm>
            <a:off x="9113070" y="1386104"/>
            <a:ext cx="797594" cy="713309"/>
            <a:chOff x="9033375" y="1480293"/>
            <a:chExt cx="797594" cy="713309"/>
          </a:xfrm>
        </p:grpSpPr>
        <p:pic>
          <p:nvPicPr>
            <p:cNvPr id="1033" name="Afbeelding 14" descr="appel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159">
              <a:off x="9033375" y="1480293"/>
              <a:ext cx="797594" cy="713309"/>
            </a:xfrm>
            <a:prstGeom prst="rect">
              <a:avLst/>
            </a:prstGeom>
            <a:noFill/>
          </p:spPr>
        </p:pic>
        <p:sp>
          <p:nvSpPr>
            <p:cNvPr id="1065" name="Text Box 41"/>
            <p:cNvSpPr txBox="1">
              <a:spLocks noChangeArrowheads="1"/>
            </p:cNvSpPr>
            <p:nvPr/>
          </p:nvSpPr>
          <p:spPr bwMode="auto">
            <a:xfrm>
              <a:off x="9271987" y="1664011"/>
              <a:ext cx="295287" cy="402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2600" b="1" dirty="0">
                  <a:latin typeface="Calibri" pitchFamily="34" charset="0"/>
                  <a:cs typeface="Arial" pitchFamily="34" charset="0"/>
                </a:rPr>
                <a:t>7</a:t>
              </a:r>
              <a:endParaRPr lang="nl-NL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E05DAE8B-DF12-4481-B65F-A435198F0551}"/>
              </a:ext>
            </a:extLst>
          </p:cNvPr>
          <p:cNvGrpSpPr/>
          <p:nvPr/>
        </p:nvGrpSpPr>
        <p:grpSpPr>
          <a:xfrm>
            <a:off x="9369339" y="394136"/>
            <a:ext cx="767438" cy="622603"/>
            <a:chOff x="9415027" y="528677"/>
            <a:chExt cx="695989" cy="622603"/>
          </a:xfrm>
        </p:grpSpPr>
        <p:pic>
          <p:nvPicPr>
            <p:cNvPr id="1029" name="Afbeelding 14" descr="appel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51568">
              <a:off x="9415027" y="528677"/>
              <a:ext cx="695989" cy="622603"/>
            </a:xfrm>
            <a:prstGeom prst="rect">
              <a:avLst/>
            </a:prstGeom>
            <a:noFill/>
          </p:spPr>
        </p:pic>
        <p:sp>
          <p:nvSpPr>
            <p:cNvPr id="1066" name="Text Box 42"/>
            <p:cNvSpPr txBox="1">
              <a:spLocks noChangeArrowheads="1"/>
            </p:cNvSpPr>
            <p:nvPr/>
          </p:nvSpPr>
          <p:spPr bwMode="auto">
            <a:xfrm>
              <a:off x="9615377" y="660201"/>
              <a:ext cx="295287" cy="402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2600" b="1" dirty="0">
                  <a:latin typeface="Calibri" pitchFamily="34" charset="0"/>
                  <a:cs typeface="Arial" pitchFamily="34" charset="0"/>
                </a:rPr>
                <a:t>8</a:t>
              </a:r>
              <a:endParaRPr lang="nl-NL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903AAA12-D52A-40CD-BBB1-9031179E5DD4}"/>
              </a:ext>
            </a:extLst>
          </p:cNvPr>
          <p:cNvGrpSpPr/>
          <p:nvPr/>
        </p:nvGrpSpPr>
        <p:grpSpPr>
          <a:xfrm rot="21420418">
            <a:off x="4109360" y="1229245"/>
            <a:ext cx="615976" cy="585569"/>
            <a:chOff x="4109360" y="1203118"/>
            <a:chExt cx="615976" cy="585569"/>
          </a:xfrm>
        </p:grpSpPr>
        <p:pic>
          <p:nvPicPr>
            <p:cNvPr id="1037" name="Afbeelding 14" descr="appel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AFFFF"/>
                </a:clrFrom>
                <a:clrTo>
                  <a:srgbClr val="FA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477166" flipH="1">
              <a:off x="4109360" y="1203118"/>
              <a:ext cx="615976" cy="585569"/>
            </a:xfrm>
            <a:prstGeom prst="rect">
              <a:avLst/>
            </a:prstGeom>
            <a:noFill/>
          </p:spPr>
        </p:pic>
        <p:sp>
          <p:nvSpPr>
            <p:cNvPr id="1067" name="Text Box 43"/>
            <p:cNvSpPr txBox="1">
              <a:spLocks noChangeArrowheads="1"/>
            </p:cNvSpPr>
            <p:nvPr/>
          </p:nvSpPr>
          <p:spPr bwMode="auto">
            <a:xfrm>
              <a:off x="4226789" y="1288531"/>
              <a:ext cx="295287" cy="402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2600" b="1" dirty="0">
                  <a:latin typeface="Calibri" pitchFamily="34" charset="0"/>
                  <a:cs typeface="Arial" pitchFamily="34" charset="0"/>
                </a:rPr>
                <a:t>2</a:t>
              </a:r>
              <a:endParaRPr lang="nl-NL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kstvak 41"/>
          <p:cNvSpPr txBox="1">
            <a:spLocks noChangeArrowheads="1"/>
          </p:cNvSpPr>
          <p:nvPr/>
        </p:nvSpPr>
        <p:spPr bwMode="auto">
          <a:xfrm>
            <a:off x="226195" y="311022"/>
            <a:ext cx="37887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Ein Überzeugung </a:t>
            </a:r>
          </a:p>
          <a:p>
            <a:r>
              <a:rPr lang="de-DE" sz="3600" b="1" dirty="0">
                <a:solidFill>
                  <a:srgbClr val="FF0000"/>
                </a:solidFill>
              </a:rPr>
              <a:t>wie ein Apfelbaum</a:t>
            </a: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4701152" y="705438"/>
            <a:ext cx="466818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de-DE" sz="14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1 Wenn ich frei bin, gibt es mir Möglichkeiten, besser zu leben</a:t>
            </a: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4789317" y="1113399"/>
            <a:ext cx="341162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de-DE" sz="14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2 Meine Familie ist glücklicher</a:t>
            </a:r>
            <a:r>
              <a:rPr lang="de-DE" sz="1400" dirty="0">
                <a:latin typeface="Calibri" pitchFamily="34" charset="0"/>
                <a:cs typeface="Arial" pitchFamily="34" charset="0"/>
              </a:rPr>
              <a:t>	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5099638" y="1459987"/>
            <a:ext cx="4031918" cy="32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de-DE" sz="14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3 Ich respektiere mich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BBD05DA6-49C9-4899-AC34-A2EC752B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852" y="1825364"/>
            <a:ext cx="3080247" cy="33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de-DE" sz="14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4 Ich mache mir neue Freunde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ep 50">
            <a:extLst>
              <a:ext uri="{FF2B5EF4-FFF2-40B4-BE49-F238E27FC236}">
                <a16:creationId xmlns:a16="http://schemas.microsoft.com/office/drawing/2014/main" id="{1D6F3EBD-F80C-4AA5-B924-8D09E8483CA6}"/>
              </a:ext>
            </a:extLst>
          </p:cNvPr>
          <p:cNvGrpSpPr/>
          <p:nvPr/>
        </p:nvGrpSpPr>
        <p:grpSpPr>
          <a:xfrm>
            <a:off x="1175171" y="5133185"/>
            <a:ext cx="5102436" cy="1547518"/>
            <a:chOff x="1175171" y="5133185"/>
            <a:chExt cx="5102436" cy="1547518"/>
          </a:xfrm>
        </p:grpSpPr>
        <p:pic>
          <p:nvPicPr>
            <p:cNvPr id="1056" name="Afbeelding 29" descr="wortel5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23739">
              <a:off x="1175171" y="5863784"/>
              <a:ext cx="942401" cy="816919"/>
            </a:xfrm>
            <a:prstGeom prst="rect">
              <a:avLst/>
            </a:prstGeom>
            <a:noFill/>
          </p:spPr>
        </p:pic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 rot="4492850">
              <a:off x="3934919" y="3091634"/>
              <a:ext cx="301138" cy="4384239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9B3E2519-2E6C-40ED-B4DE-1CF4A8CFFBC2}"/>
              </a:ext>
            </a:extLst>
          </p:cNvPr>
          <p:cNvSpPr txBox="1"/>
          <p:nvPr/>
        </p:nvSpPr>
        <p:spPr>
          <a:xfrm rot="20706046">
            <a:off x="1463789" y="5212100"/>
            <a:ext cx="4982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Beispiel 1: </a:t>
            </a:r>
            <a:r>
              <a:rPr lang="de-DE" sz="1200" b="1" dirty="0">
                <a:solidFill>
                  <a:srgbClr val="0000FF"/>
                </a:solidFill>
              </a:rPr>
              <a:t>Ich hatte ein gutes Gespräch mit einem anderen Gefangenen.</a:t>
            </a:r>
          </a:p>
        </p:txBody>
      </p:sp>
      <p:grpSp>
        <p:nvGrpSpPr>
          <p:cNvPr id="64" name="Groep 63">
            <a:extLst>
              <a:ext uri="{FF2B5EF4-FFF2-40B4-BE49-F238E27FC236}">
                <a16:creationId xmlns:a16="http://schemas.microsoft.com/office/drawing/2014/main" id="{913135BB-8623-4703-B39B-05C39DDA1F2F}"/>
              </a:ext>
            </a:extLst>
          </p:cNvPr>
          <p:cNvGrpSpPr/>
          <p:nvPr/>
        </p:nvGrpSpPr>
        <p:grpSpPr>
          <a:xfrm>
            <a:off x="3108658" y="5358060"/>
            <a:ext cx="3767950" cy="1444019"/>
            <a:chOff x="3108658" y="5358060"/>
            <a:chExt cx="3767950" cy="1444019"/>
          </a:xfrm>
        </p:grpSpPr>
        <p:pic>
          <p:nvPicPr>
            <p:cNvPr id="1055" name="Afbeelding 28" descr="wortel4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3465">
              <a:off x="3108658" y="5852733"/>
              <a:ext cx="1017901" cy="949346"/>
            </a:xfrm>
            <a:prstGeom prst="rect">
              <a:avLst/>
            </a:prstGeom>
            <a:noFill/>
          </p:spPr>
        </p:pic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 rot="3713282">
              <a:off x="5280708" y="4027837"/>
              <a:ext cx="265678" cy="2926123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ep 68">
            <a:extLst>
              <a:ext uri="{FF2B5EF4-FFF2-40B4-BE49-F238E27FC236}">
                <a16:creationId xmlns:a16="http://schemas.microsoft.com/office/drawing/2014/main" id="{DE4BE8E7-A732-4B00-BA3E-1AEF7FE20B21}"/>
              </a:ext>
            </a:extLst>
          </p:cNvPr>
          <p:cNvGrpSpPr/>
          <p:nvPr/>
        </p:nvGrpSpPr>
        <p:grpSpPr>
          <a:xfrm>
            <a:off x="7292610" y="5273311"/>
            <a:ext cx="4652069" cy="1146394"/>
            <a:chOff x="7292610" y="5273311"/>
            <a:chExt cx="4652069" cy="1146394"/>
          </a:xfrm>
        </p:grpSpPr>
        <p:pic>
          <p:nvPicPr>
            <p:cNvPr id="1053" name="Afbeelding 13" descr="http://i.istockimg.com/file_thumbview_approve/22533657/3/stock-illustration-22533657-little-tree-illustration-with-roots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83027">
              <a:off x="10954037" y="5729083"/>
              <a:ext cx="990642" cy="690622"/>
            </a:xfrm>
            <a:prstGeom prst="rect">
              <a:avLst/>
            </a:prstGeom>
            <a:noFill/>
          </p:spPr>
        </p:pic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 rot="17478040">
              <a:off x="9033092" y="3532829"/>
              <a:ext cx="265679" cy="3746643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610658E4-5194-42EC-9FB7-6E0CB6CB5565}"/>
              </a:ext>
            </a:extLst>
          </p:cNvPr>
          <p:cNvSpPr txBox="1"/>
          <p:nvPr/>
        </p:nvSpPr>
        <p:spPr>
          <a:xfrm rot="1258261">
            <a:off x="7281432" y="5269888"/>
            <a:ext cx="37946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Beispiel 5 </a:t>
            </a:r>
            <a:r>
              <a:rPr lang="de-DE" sz="11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Ich habe eine gute Verbindung mit meiner Familie</a:t>
            </a:r>
            <a:endParaRPr lang="de-DE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Groep 65">
            <a:extLst>
              <a:ext uri="{FF2B5EF4-FFF2-40B4-BE49-F238E27FC236}">
                <a16:creationId xmlns:a16="http://schemas.microsoft.com/office/drawing/2014/main" id="{8875EFC8-D7D7-4574-8040-9DB14DBDC6FC}"/>
              </a:ext>
            </a:extLst>
          </p:cNvPr>
          <p:cNvGrpSpPr/>
          <p:nvPr/>
        </p:nvGrpSpPr>
        <p:grpSpPr>
          <a:xfrm>
            <a:off x="5197824" y="4780819"/>
            <a:ext cx="2735690" cy="2077180"/>
            <a:chOff x="5197824" y="4780819"/>
            <a:chExt cx="2735690" cy="2077180"/>
          </a:xfrm>
        </p:grpSpPr>
        <p:pic>
          <p:nvPicPr>
            <p:cNvPr id="1054" name="Afbeelding 27" descr="wortel3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97824" y="6604176"/>
              <a:ext cx="2735690" cy="253823"/>
            </a:xfrm>
            <a:prstGeom prst="rect">
              <a:avLst/>
            </a:prstGeom>
            <a:noFill/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 rot="997124">
              <a:off x="6402928" y="4780819"/>
              <a:ext cx="457928" cy="1863240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68AE738C-084D-4006-A879-19FEA898CB54}"/>
              </a:ext>
            </a:extLst>
          </p:cNvPr>
          <p:cNvSpPr txBox="1"/>
          <p:nvPr/>
        </p:nvSpPr>
        <p:spPr>
          <a:xfrm rot="17197124">
            <a:off x="5600421" y="5518098"/>
            <a:ext cx="2090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Beispiel 3 </a:t>
            </a:r>
            <a:r>
              <a:rPr lang="de-DE" sz="11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Ich habe einem  PAG Kurs gemacht.</a:t>
            </a:r>
            <a:r>
              <a:rPr lang="de-DE" sz="1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</p:txBody>
      </p:sp>
      <p:grpSp>
        <p:nvGrpSpPr>
          <p:cNvPr id="53" name="Groep 52">
            <a:extLst>
              <a:ext uri="{FF2B5EF4-FFF2-40B4-BE49-F238E27FC236}">
                <a16:creationId xmlns:a16="http://schemas.microsoft.com/office/drawing/2014/main" id="{E6334DBB-9BC6-4F0E-8B78-68DA71DFD850}"/>
              </a:ext>
            </a:extLst>
          </p:cNvPr>
          <p:cNvGrpSpPr/>
          <p:nvPr/>
        </p:nvGrpSpPr>
        <p:grpSpPr>
          <a:xfrm>
            <a:off x="686685" y="2898010"/>
            <a:ext cx="5389181" cy="646331"/>
            <a:chOff x="686685" y="2898010"/>
            <a:chExt cx="5389181" cy="646331"/>
          </a:xfrm>
        </p:grpSpPr>
        <p:sp>
          <p:nvSpPr>
            <p:cNvPr id="79" name="Tekstvak 78">
              <a:extLst>
                <a:ext uri="{FF2B5EF4-FFF2-40B4-BE49-F238E27FC236}">
                  <a16:creationId xmlns:a16="http://schemas.microsoft.com/office/drawing/2014/main" id="{C11E0FE8-85F4-4999-8015-CE119078AAB7}"/>
                </a:ext>
              </a:extLst>
            </p:cNvPr>
            <p:cNvSpPr txBox="1"/>
            <p:nvPr/>
          </p:nvSpPr>
          <p:spPr>
            <a:xfrm>
              <a:off x="686685" y="2898010"/>
              <a:ext cx="30095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</a:rPr>
                <a:t>Gewünschte Überzeugung =</a:t>
              </a:r>
            </a:p>
            <a:p>
              <a:r>
                <a:rPr lang="de-DE" dirty="0">
                  <a:solidFill>
                    <a:srgbClr val="0000FF"/>
                  </a:solidFill>
                </a:rPr>
                <a:t>Stamm eines Apfelbaums</a:t>
              </a:r>
            </a:p>
          </p:txBody>
        </p:sp>
        <p:cxnSp>
          <p:nvCxnSpPr>
            <p:cNvPr id="35" name="Rechte verbindingslijn met pijl 34">
              <a:extLst>
                <a:ext uri="{FF2B5EF4-FFF2-40B4-BE49-F238E27FC236}">
                  <a16:creationId xmlns:a16="http://schemas.microsoft.com/office/drawing/2014/main" id="{9085A807-CF0A-48FD-B6B1-DFEEBF719AE4}"/>
                </a:ext>
              </a:extLst>
            </p:cNvPr>
            <p:cNvCxnSpPr>
              <a:cxnSpLocks/>
              <a:stCxn id="79" idx="3"/>
            </p:cNvCxnSpPr>
            <p:nvPr/>
          </p:nvCxnSpPr>
          <p:spPr>
            <a:xfrm flipV="1">
              <a:off x="3696223" y="3212404"/>
              <a:ext cx="2379643" cy="877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kstvak 62">
            <a:extLst>
              <a:ext uri="{FF2B5EF4-FFF2-40B4-BE49-F238E27FC236}">
                <a16:creationId xmlns:a16="http://schemas.microsoft.com/office/drawing/2014/main" id="{26EF134E-D0E2-401B-A095-D21491742040}"/>
              </a:ext>
            </a:extLst>
          </p:cNvPr>
          <p:cNvSpPr txBox="1"/>
          <p:nvPr/>
        </p:nvSpPr>
        <p:spPr>
          <a:xfrm rot="19970716">
            <a:off x="4380481" y="5340571"/>
            <a:ext cx="2028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Beispiel 2 </a:t>
            </a:r>
            <a:r>
              <a:rPr lang="de-DE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Ich lese Bücher</a:t>
            </a:r>
          </a:p>
        </p:txBody>
      </p:sp>
      <p:grpSp>
        <p:nvGrpSpPr>
          <p:cNvPr id="72" name="Groep 71">
            <a:extLst>
              <a:ext uri="{FF2B5EF4-FFF2-40B4-BE49-F238E27FC236}">
                <a16:creationId xmlns:a16="http://schemas.microsoft.com/office/drawing/2014/main" id="{9A432866-E416-4E7E-A595-4F49F8B33993}"/>
              </a:ext>
            </a:extLst>
          </p:cNvPr>
          <p:cNvGrpSpPr/>
          <p:nvPr/>
        </p:nvGrpSpPr>
        <p:grpSpPr>
          <a:xfrm>
            <a:off x="6860431" y="5468786"/>
            <a:ext cx="4349863" cy="1495447"/>
            <a:chOff x="7419376" y="3720590"/>
            <a:chExt cx="4349863" cy="1495447"/>
          </a:xfrm>
        </p:grpSpPr>
        <p:pic>
          <p:nvPicPr>
            <p:cNvPr id="1057" name="Afbeelding 28" descr="wortel4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031953">
              <a:off x="10130875" y="4327231"/>
              <a:ext cx="1638364" cy="888806"/>
            </a:xfrm>
            <a:prstGeom prst="rect">
              <a:avLst/>
            </a:prstGeom>
            <a:noFill/>
          </p:spPr>
        </p:pic>
        <p:sp>
          <p:nvSpPr>
            <p:cNvPr id="113" name="Rectangle 27">
              <a:extLst>
                <a:ext uri="{FF2B5EF4-FFF2-40B4-BE49-F238E27FC236}">
                  <a16:creationId xmlns:a16="http://schemas.microsoft.com/office/drawing/2014/main" id="{2BF9566A-46EE-4B3D-90D7-5E8C5763DE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06648">
              <a:off x="8704701" y="2435265"/>
              <a:ext cx="409389" cy="2980040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6163414" y="2211324"/>
            <a:ext cx="1345024" cy="2649638"/>
          </a:xfrm>
          <a:prstGeom prst="rect">
            <a:avLst/>
          </a:prstGeom>
          <a:solidFill>
            <a:srgbClr val="F6791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endParaRPr lang="de-DE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301C2A6-8373-4550-BB69-C9CE6832A9C0}"/>
              </a:ext>
            </a:extLst>
          </p:cNvPr>
          <p:cNvSpPr txBox="1"/>
          <p:nvPr/>
        </p:nvSpPr>
        <p:spPr>
          <a:xfrm>
            <a:off x="6195637" y="2599016"/>
            <a:ext cx="1279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de-DE" sz="1800" b="1" dirty="0">
                <a:solidFill>
                  <a:srgbClr val="0000FF"/>
                </a:solidFill>
                <a:cs typeface="Arial" pitchFamily="34" charset="0"/>
              </a:rPr>
              <a:t>Auch im Gefängnis kann ich mich weiter</a:t>
            </a:r>
            <a:br>
              <a:rPr lang="de-DE" sz="1800" b="1" dirty="0">
                <a:solidFill>
                  <a:srgbClr val="0000FF"/>
                </a:solidFill>
                <a:cs typeface="Arial" pitchFamily="34" charset="0"/>
              </a:rPr>
            </a:br>
            <a:r>
              <a:rPr lang="de-DE" sz="1800" b="1" dirty="0">
                <a:solidFill>
                  <a:srgbClr val="0000FF"/>
                </a:solidFill>
                <a:cs typeface="Arial" pitchFamily="34" charset="0"/>
              </a:rPr>
              <a:t>entwickeln.</a:t>
            </a:r>
            <a:endParaRPr lang="nl-NL" sz="14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2" name="Tekstvak 111">
            <a:extLst>
              <a:ext uri="{FF2B5EF4-FFF2-40B4-BE49-F238E27FC236}">
                <a16:creationId xmlns:a16="http://schemas.microsoft.com/office/drawing/2014/main" id="{34449086-E114-41B3-9554-C2CE2D6C82CD}"/>
              </a:ext>
            </a:extLst>
          </p:cNvPr>
          <p:cNvSpPr txBox="1"/>
          <p:nvPr/>
        </p:nvSpPr>
        <p:spPr>
          <a:xfrm rot="2166581">
            <a:off x="6918034" y="5512384"/>
            <a:ext cx="2926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Beispiel 4</a:t>
            </a:r>
            <a:r>
              <a:rPr lang="de-DE" sz="1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Wenn ich mit anderen Gefangenen spreche, hören sie mir zu.</a:t>
            </a:r>
            <a:endParaRPr lang="de-DE" sz="1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1059" grpId="0"/>
      <p:bldP spid="43" grpId="0"/>
      <p:bldP spid="44" grpId="0"/>
      <p:bldP spid="45" grpId="0"/>
      <p:bldP spid="47" grpId="0"/>
      <p:bldP spid="7" grpId="0"/>
      <p:bldP spid="11" grpId="0"/>
      <p:bldP spid="15" grpId="0"/>
      <p:bldP spid="63" grpId="0"/>
      <p:bldP spid="1058" grpId="0" animBg="1"/>
      <p:bldP spid="30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Afbeelding 14" descr="app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736" y="2296974"/>
            <a:ext cx="678209" cy="627970"/>
          </a:xfrm>
          <a:prstGeom prst="rect">
            <a:avLst/>
          </a:prstGeom>
          <a:noFill/>
        </p:spPr>
      </p:pic>
      <p:pic>
        <p:nvPicPr>
          <p:cNvPr id="1037" name="Afbeelding 14" descr="app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7166" flipH="1">
            <a:off x="4616196" y="1589615"/>
            <a:ext cx="615976" cy="585569"/>
          </a:xfrm>
          <a:prstGeom prst="rect">
            <a:avLst/>
          </a:prstGeom>
          <a:noFill/>
        </p:spPr>
      </p:pic>
      <p:pic>
        <p:nvPicPr>
          <p:cNvPr id="1029" name="Afbeelding 14" descr="appe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26539">
            <a:off x="9650287" y="596057"/>
            <a:ext cx="695989" cy="622603"/>
          </a:xfrm>
          <a:prstGeom prst="rect">
            <a:avLst/>
          </a:prstGeom>
          <a:noFill/>
        </p:spPr>
      </p:pic>
      <p:pic>
        <p:nvPicPr>
          <p:cNvPr id="1035" name="Afbeelding 14" descr="app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5792" y="2288474"/>
            <a:ext cx="790608" cy="708479"/>
          </a:xfrm>
          <a:prstGeom prst="rect">
            <a:avLst/>
          </a:prstGeom>
          <a:noFill/>
        </p:spPr>
      </p:pic>
      <p:sp>
        <p:nvSpPr>
          <p:cNvPr id="1027" name="Text Box 3" descr="Grote confetti"/>
          <p:cNvSpPr txBox="1">
            <a:spLocks noChangeArrowheads="1"/>
          </p:cNvSpPr>
          <p:nvPr/>
        </p:nvSpPr>
        <p:spPr bwMode="auto">
          <a:xfrm>
            <a:off x="0" y="4869161"/>
            <a:ext cx="12279085" cy="198884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Afbeelding 21" descr="appel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7966">
            <a:off x="5516135" y="2781232"/>
            <a:ext cx="733456" cy="652123"/>
          </a:xfrm>
          <a:prstGeom prst="rect">
            <a:avLst/>
          </a:prstGeom>
          <a:noFill/>
        </p:spPr>
      </p:pic>
      <p:pic>
        <p:nvPicPr>
          <p:cNvPr id="1031" name="Afbeelding 14" descr="app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1817" flipH="1">
            <a:off x="4323821" y="711857"/>
            <a:ext cx="836965" cy="689693"/>
          </a:xfrm>
          <a:prstGeom prst="rect">
            <a:avLst/>
          </a:prstGeom>
          <a:noFill/>
        </p:spPr>
      </p:pic>
      <p:pic>
        <p:nvPicPr>
          <p:cNvPr id="1032" name="Afbeelding 21" descr="appel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8848" y="2773120"/>
            <a:ext cx="733456" cy="655880"/>
          </a:xfrm>
          <a:prstGeom prst="rect">
            <a:avLst/>
          </a:prstGeom>
          <a:noFill/>
        </p:spPr>
      </p:pic>
      <p:pic>
        <p:nvPicPr>
          <p:cNvPr id="1033" name="Afbeelding 14" descr="app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5159">
            <a:off x="9460515" y="1480293"/>
            <a:ext cx="797594" cy="713309"/>
          </a:xfrm>
          <a:prstGeom prst="rect">
            <a:avLst/>
          </a:prstGeom>
          <a:noFill/>
        </p:spPr>
      </p:pic>
      <p:sp>
        <p:nvSpPr>
          <p:cNvPr id="1034" name="Freeform 10"/>
          <p:cNvSpPr>
            <a:spLocks/>
          </p:cNvSpPr>
          <p:nvPr/>
        </p:nvSpPr>
        <p:spPr bwMode="auto">
          <a:xfrm>
            <a:off x="5019738" y="-71162"/>
            <a:ext cx="4676663" cy="3140968"/>
          </a:xfrm>
          <a:custGeom>
            <a:avLst/>
            <a:gdLst/>
            <a:ahLst/>
            <a:cxnLst>
              <a:cxn ang="0">
                <a:pos x="134" y="2425"/>
              </a:cxn>
              <a:cxn ang="0">
                <a:pos x="419" y="2635"/>
              </a:cxn>
              <a:cxn ang="0">
                <a:pos x="449" y="3085"/>
              </a:cxn>
              <a:cxn ang="0">
                <a:pos x="809" y="3445"/>
              </a:cxn>
              <a:cxn ang="0">
                <a:pos x="1229" y="4105"/>
              </a:cxn>
              <a:cxn ang="0">
                <a:pos x="2069" y="4255"/>
              </a:cxn>
              <a:cxn ang="0">
                <a:pos x="2159" y="4135"/>
              </a:cxn>
              <a:cxn ang="0">
                <a:pos x="2429" y="4585"/>
              </a:cxn>
              <a:cxn ang="0">
                <a:pos x="2699" y="4690"/>
              </a:cxn>
              <a:cxn ang="0">
                <a:pos x="3479" y="4585"/>
              </a:cxn>
              <a:cxn ang="0">
                <a:pos x="4484" y="4540"/>
              </a:cxn>
              <a:cxn ang="0">
                <a:pos x="5879" y="4600"/>
              </a:cxn>
              <a:cxn ang="0">
                <a:pos x="6149" y="4750"/>
              </a:cxn>
              <a:cxn ang="0">
                <a:pos x="6704" y="4630"/>
              </a:cxn>
              <a:cxn ang="0">
                <a:pos x="6899" y="4525"/>
              </a:cxn>
              <a:cxn ang="0">
                <a:pos x="7079" y="4315"/>
              </a:cxn>
              <a:cxn ang="0">
                <a:pos x="7634" y="4435"/>
              </a:cxn>
              <a:cxn ang="0">
                <a:pos x="7994" y="4150"/>
              </a:cxn>
              <a:cxn ang="0">
                <a:pos x="8189" y="3820"/>
              </a:cxn>
              <a:cxn ang="0">
                <a:pos x="8489" y="3820"/>
              </a:cxn>
              <a:cxn ang="0">
                <a:pos x="9224" y="3595"/>
              </a:cxn>
              <a:cxn ang="0">
                <a:pos x="9704" y="3235"/>
              </a:cxn>
              <a:cxn ang="0">
                <a:pos x="9914" y="2695"/>
              </a:cxn>
              <a:cxn ang="0">
                <a:pos x="10124" y="2605"/>
              </a:cxn>
              <a:cxn ang="0">
                <a:pos x="10454" y="2215"/>
              </a:cxn>
              <a:cxn ang="0">
                <a:pos x="10394" y="1120"/>
              </a:cxn>
              <a:cxn ang="0">
                <a:pos x="10244" y="685"/>
              </a:cxn>
              <a:cxn ang="0">
                <a:pos x="9179" y="505"/>
              </a:cxn>
              <a:cxn ang="0">
                <a:pos x="9059" y="415"/>
              </a:cxn>
              <a:cxn ang="0">
                <a:pos x="8084" y="175"/>
              </a:cxn>
              <a:cxn ang="0">
                <a:pos x="7259" y="400"/>
              </a:cxn>
              <a:cxn ang="0">
                <a:pos x="7034" y="265"/>
              </a:cxn>
              <a:cxn ang="0">
                <a:pos x="5324" y="430"/>
              </a:cxn>
              <a:cxn ang="0">
                <a:pos x="5174" y="370"/>
              </a:cxn>
              <a:cxn ang="0">
                <a:pos x="3974" y="250"/>
              </a:cxn>
              <a:cxn ang="0">
                <a:pos x="3809" y="385"/>
              </a:cxn>
              <a:cxn ang="0">
                <a:pos x="3584" y="370"/>
              </a:cxn>
              <a:cxn ang="0">
                <a:pos x="2399" y="250"/>
              </a:cxn>
              <a:cxn ang="0">
                <a:pos x="2069" y="385"/>
              </a:cxn>
              <a:cxn ang="0">
                <a:pos x="1904" y="610"/>
              </a:cxn>
              <a:cxn ang="0">
                <a:pos x="1829" y="535"/>
              </a:cxn>
              <a:cxn ang="0">
                <a:pos x="584" y="325"/>
              </a:cxn>
              <a:cxn ang="0">
                <a:pos x="359" y="550"/>
              </a:cxn>
              <a:cxn ang="0">
                <a:pos x="344" y="1225"/>
              </a:cxn>
              <a:cxn ang="0">
                <a:pos x="164" y="1375"/>
              </a:cxn>
            </a:cxnLst>
            <a:rect l="0" t="0" r="r" b="b"/>
            <a:pathLst>
              <a:path w="10652" h="4750">
                <a:moveTo>
                  <a:pt x="104" y="1510"/>
                </a:moveTo>
                <a:cubicBezTo>
                  <a:pt x="86" y="1650"/>
                  <a:pt x="82" y="1791"/>
                  <a:pt x="59" y="1930"/>
                </a:cubicBezTo>
                <a:cubicBezTo>
                  <a:pt x="67" y="2149"/>
                  <a:pt x="0" y="2291"/>
                  <a:pt x="134" y="2425"/>
                </a:cubicBezTo>
                <a:cubicBezTo>
                  <a:pt x="159" y="2499"/>
                  <a:pt x="131" y="2448"/>
                  <a:pt x="194" y="2500"/>
                </a:cubicBezTo>
                <a:cubicBezTo>
                  <a:pt x="273" y="2566"/>
                  <a:pt x="268" y="2570"/>
                  <a:pt x="374" y="2605"/>
                </a:cubicBezTo>
                <a:cubicBezTo>
                  <a:pt x="391" y="2611"/>
                  <a:pt x="403" y="2628"/>
                  <a:pt x="419" y="2635"/>
                </a:cubicBezTo>
                <a:cubicBezTo>
                  <a:pt x="448" y="2648"/>
                  <a:pt x="509" y="2665"/>
                  <a:pt x="509" y="2665"/>
                </a:cubicBezTo>
                <a:cubicBezTo>
                  <a:pt x="438" y="2772"/>
                  <a:pt x="458" y="2720"/>
                  <a:pt x="434" y="2815"/>
                </a:cubicBezTo>
                <a:cubicBezTo>
                  <a:pt x="439" y="2905"/>
                  <a:pt x="436" y="2996"/>
                  <a:pt x="449" y="3085"/>
                </a:cubicBezTo>
                <a:cubicBezTo>
                  <a:pt x="452" y="3103"/>
                  <a:pt x="471" y="3114"/>
                  <a:pt x="479" y="3130"/>
                </a:cubicBezTo>
                <a:cubicBezTo>
                  <a:pt x="514" y="3201"/>
                  <a:pt x="532" y="3253"/>
                  <a:pt x="614" y="3280"/>
                </a:cubicBezTo>
                <a:cubicBezTo>
                  <a:pt x="667" y="3350"/>
                  <a:pt x="730" y="3406"/>
                  <a:pt x="809" y="3445"/>
                </a:cubicBezTo>
                <a:cubicBezTo>
                  <a:pt x="887" y="3563"/>
                  <a:pt x="1087" y="3564"/>
                  <a:pt x="1214" y="3580"/>
                </a:cubicBezTo>
                <a:cubicBezTo>
                  <a:pt x="1154" y="3759"/>
                  <a:pt x="1188" y="3641"/>
                  <a:pt x="1214" y="4060"/>
                </a:cubicBezTo>
                <a:cubicBezTo>
                  <a:pt x="1215" y="4076"/>
                  <a:pt x="1218" y="4094"/>
                  <a:pt x="1229" y="4105"/>
                </a:cubicBezTo>
                <a:cubicBezTo>
                  <a:pt x="1254" y="4130"/>
                  <a:pt x="1289" y="4145"/>
                  <a:pt x="1319" y="4165"/>
                </a:cubicBezTo>
                <a:cubicBezTo>
                  <a:pt x="1465" y="4262"/>
                  <a:pt x="1610" y="4308"/>
                  <a:pt x="1784" y="4330"/>
                </a:cubicBezTo>
                <a:cubicBezTo>
                  <a:pt x="1895" y="4319"/>
                  <a:pt x="1978" y="4316"/>
                  <a:pt x="2069" y="4255"/>
                </a:cubicBezTo>
                <a:cubicBezTo>
                  <a:pt x="2079" y="4240"/>
                  <a:pt x="2086" y="4223"/>
                  <a:pt x="2099" y="4210"/>
                </a:cubicBezTo>
                <a:cubicBezTo>
                  <a:pt x="2112" y="4197"/>
                  <a:pt x="2133" y="4194"/>
                  <a:pt x="2144" y="4180"/>
                </a:cubicBezTo>
                <a:cubicBezTo>
                  <a:pt x="2154" y="4168"/>
                  <a:pt x="2175" y="4135"/>
                  <a:pt x="2159" y="4135"/>
                </a:cubicBezTo>
                <a:cubicBezTo>
                  <a:pt x="2141" y="4135"/>
                  <a:pt x="2139" y="4165"/>
                  <a:pt x="2129" y="4180"/>
                </a:cubicBezTo>
                <a:cubicBezTo>
                  <a:pt x="2198" y="4284"/>
                  <a:pt x="2197" y="4421"/>
                  <a:pt x="2309" y="4495"/>
                </a:cubicBezTo>
                <a:cubicBezTo>
                  <a:pt x="2358" y="4568"/>
                  <a:pt x="2367" y="4533"/>
                  <a:pt x="2429" y="4585"/>
                </a:cubicBezTo>
                <a:cubicBezTo>
                  <a:pt x="2485" y="4631"/>
                  <a:pt x="2454" y="4631"/>
                  <a:pt x="2519" y="4645"/>
                </a:cubicBezTo>
                <a:cubicBezTo>
                  <a:pt x="2549" y="4652"/>
                  <a:pt x="2579" y="4653"/>
                  <a:pt x="2609" y="4660"/>
                </a:cubicBezTo>
                <a:cubicBezTo>
                  <a:pt x="2640" y="4668"/>
                  <a:pt x="2699" y="4690"/>
                  <a:pt x="2699" y="4690"/>
                </a:cubicBezTo>
                <a:cubicBezTo>
                  <a:pt x="2839" y="4685"/>
                  <a:pt x="2979" y="4684"/>
                  <a:pt x="3119" y="4675"/>
                </a:cubicBezTo>
                <a:cubicBezTo>
                  <a:pt x="3135" y="4674"/>
                  <a:pt x="3149" y="4663"/>
                  <a:pt x="3164" y="4660"/>
                </a:cubicBezTo>
                <a:cubicBezTo>
                  <a:pt x="3270" y="4637"/>
                  <a:pt x="3375" y="4616"/>
                  <a:pt x="3479" y="4585"/>
                </a:cubicBezTo>
                <a:cubicBezTo>
                  <a:pt x="3524" y="4571"/>
                  <a:pt x="3575" y="4566"/>
                  <a:pt x="3614" y="4540"/>
                </a:cubicBezTo>
                <a:cubicBezTo>
                  <a:pt x="3672" y="4501"/>
                  <a:pt x="3642" y="4516"/>
                  <a:pt x="3704" y="4495"/>
                </a:cubicBezTo>
                <a:cubicBezTo>
                  <a:pt x="3987" y="4503"/>
                  <a:pt x="4215" y="4516"/>
                  <a:pt x="4484" y="4540"/>
                </a:cubicBezTo>
                <a:cubicBezTo>
                  <a:pt x="4801" y="4646"/>
                  <a:pt x="5159" y="4558"/>
                  <a:pt x="5489" y="4525"/>
                </a:cubicBezTo>
                <a:cubicBezTo>
                  <a:pt x="5609" y="4535"/>
                  <a:pt x="5731" y="4532"/>
                  <a:pt x="5849" y="4555"/>
                </a:cubicBezTo>
                <a:cubicBezTo>
                  <a:pt x="5867" y="4558"/>
                  <a:pt x="5867" y="4586"/>
                  <a:pt x="5879" y="4600"/>
                </a:cubicBezTo>
                <a:cubicBezTo>
                  <a:pt x="5893" y="4616"/>
                  <a:pt x="5907" y="4632"/>
                  <a:pt x="5924" y="4645"/>
                </a:cubicBezTo>
                <a:cubicBezTo>
                  <a:pt x="6011" y="4713"/>
                  <a:pt x="6005" y="4702"/>
                  <a:pt x="6104" y="4735"/>
                </a:cubicBezTo>
                <a:cubicBezTo>
                  <a:pt x="6119" y="4740"/>
                  <a:pt x="6149" y="4750"/>
                  <a:pt x="6149" y="4750"/>
                </a:cubicBezTo>
                <a:cubicBezTo>
                  <a:pt x="6269" y="4745"/>
                  <a:pt x="6389" y="4747"/>
                  <a:pt x="6509" y="4735"/>
                </a:cubicBezTo>
                <a:cubicBezTo>
                  <a:pt x="6540" y="4732"/>
                  <a:pt x="6599" y="4705"/>
                  <a:pt x="6599" y="4705"/>
                </a:cubicBezTo>
                <a:cubicBezTo>
                  <a:pt x="6607" y="4699"/>
                  <a:pt x="6686" y="4638"/>
                  <a:pt x="6704" y="4630"/>
                </a:cubicBezTo>
                <a:cubicBezTo>
                  <a:pt x="6733" y="4617"/>
                  <a:pt x="6794" y="4600"/>
                  <a:pt x="6794" y="4600"/>
                </a:cubicBezTo>
                <a:cubicBezTo>
                  <a:pt x="6809" y="4585"/>
                  <a:pt x="6822" y="4567"/>
                  <a:pt x="6839" y="4555"/>
                </a:cubicBezTo>
                <a:cubicBezTo>
                  <a:pt x="6857" y="4542"/>
                  <a:pt x="6882" y="4539"/>
                  <a:pt x="6899" y="4525"/>
                </a:cubicBezTo>
                <a:cubicBezTo>
                  <a:pt x="6913" y="4513"/>
                  <a:pt x="6917" y="4494"/>
                  <a:pt x="6929" y="4480"/>
                </a:cubicBezTo>
                <a:cubicBezTo>
                  <a:pt x="6965" y="4437"/>
                  <a:pt x="6975" y="4434"/>
                  <a:pt x="7019" y="4405"/>
                </a:cubicBezTo>
                <a:cubicBezTo>
                  <a:pt x="7039" y="4375"/>
                  <a:pt x="7045" y="4304"/>
                  <a:pt x="7079" y="4315"/>
                </a:cubicBezTo>
                <a:cubicBezTo>
                  <a:pt x="7148" y="4338"/>
                  <a:pt x="7197" y="4399"/>
                  <a:pt x="7259" y="4420"/>
                </a:cubicBezTo>
                <a:cubicBezTo>
                  <a:pt x="7289" y="4430"/>
                  <a:pt x="7349" y="4450"/>
                  <a:pt x="7349" y="4450"/>
                </a:cubicBezTo>
                <a:cubicBezTo>
                  <a:pt x="7444" y="4445"/>
                  <a:pt x="7539" y="4444"/>
                  <a:pt x="7634" y="4435"/>
                </a:cubicBezTo>
                <a:cubicBezTo>
                  <a:pt x="7680" y="4431"/>
                  <a:pt x="7742" y="4378"/>
                  <a:pt x="7769" y="4360"/>
                </a:cubicBezTo>
                <a:cubicBezTo>
                  <a:pt x="7795" y="4343"/>
                  <a:pt x="7855" y="4304"/>
                  <a:pt x="7874" y="4285"/>
                </a:cubicBezTo>
                <a:cubicBezTo>
                  <a:pt x="7923" y="4236"/>
                  <a:pt x="7935" y="4189"/>
                  <a:pt x="7994" y="4150"/>
                </a:cubicBezTo>
                <a:cubicBezTo>
                  <a:pt x="8011" y="4116"/>
                  <a:pt x="8018" y="4077"/>
                  <a:pt x="8039" y="4045"/>
                </a:cubicBezTo>
                <a:cubicBezTo>
                  <a:pt x="8062" y="4011"/>
                  <a:pt x="8129" y="3940"/>
                  <a:pt x="8159" y="3910"/>
                </a:cubicBezTo>
                <a:cubicBezTo>
                  <a:pt x="8169" y="3880"/>
                  <a:pt x="8171" y="3846"/>
                  <a:pt x="8189" y="3820"/>
                </a:cubicBezTo>
                <a:cubicBezTo>
                  <a:pt x="8209" y="3790"/>
                  <a:pt x="8249" y="3730"/>
                  <a:pt x="8249" y="3730"/>
                </a:cubicBezTo>
                <a:cubicBezTo>
                  <a:pt x="8316" y="3752"/>
                  <a:pt x="8377" y="3783"/>
                  <a:pt x="8444" y="3805"/>
                </a:cubicBezTo>
                <a:cubicBezTo>
                  <a:pt x="8459" y="3810"/>
                  <a:pt x="8489" y="3820"/>
                  <a:pt x="8489" y="3820"/>
                </a:cubicBezTo>
                <a:cubicBezTo>
                  <a:pt x="8604" y="3815"/>
                  <a:pt x="8719" y="3814"/>
                  <a:pt x="8834" y="3805"/>
                </a:cubicBezTo>
                <a:cubicBezTo>
                  <a:pt x="8925" y="3798"/>
                  <a:pt x="9007" y="3733"/>
                  <a:pt x="9089" y="3700"/>
                </a:cubicBezTo>
                <a:cubicBezTo>
                  <a:pt x="9153" y="3615"/>
                  <a:pt x="9143" y="3640"/>
                  <a:pt x="9224" y="3595"/>
                </a:cubicBezTo>
                <a:cubicBezTo>
                  <a:pt x="9294" y="3556"/>
                  <a:pt x="9344" y="3500"/>
                  <a:pt x="9419" y="3475"/>
                </a:cubicBezTo>
                <a:cubicBezTo>
                  <a:pt x="9479" y="3415"/>
                  <a:pt x="9549" y="3364"/>
                  <a:pt x="9614" y="3310"/>
                </a:cubicBezTo>
                <a:cubicBezTo>
                  <a:pt x="9678" y="3256"/>
                  <a:pt x="9644" y="3307"/>
                  <a:pt x="9704" y="3235"/>
                </a:cubicBezTo>
                <a:cubicBezTo>
                  <a:pt x="9770" y="3156"/>
                  <a:pt x="9813" y="3064"/>
                  <a:pt x="9869" y="2980"/>
                </a:cubicBezTo>
                <a:cubicBezTo>
                  <a:pt x="9877" y="2930"/>
                  <a:pt x="9891" y="2880"/>
                  <a:pt x="9899" y="2830"/>
                </a:cubicBezTo>
                <a:cubicBezTo>
                  <a:pt x="9906" y="2785"/>
                  <a:pt x="9897" y="2737"/>
                  <a:pt x="9914" y="2695"/>
                </a:cubicBezTo>
                <a:cubicBezTo>
                  <a:pt x="9920" y="2680"/>
                  <a:pt x="9944" y="2684"/>
                  <a:pt x="9959" y="2680"/>
                </a:cubicBezTo>
                <a:cubicBezTo>
                  <a:pt x="9979" y="2674"/>
                  <a:pt x="9999" y="2670"/>
                  <a:pt x="10019" y="2665"/>
                </a:cubicBezTo>
                <a:cubicBezTo>
                  <a:pt x="10053" y="2643"/>
                  <a:pt x="10091" y="2628"/>
                  <a:pt x="10124" y="2605"/>
                </a:cubicBezTo>
                <a:cubicBezTo>
                  <a:pt x="10222" y="2535"/>
                  <a:pt x="10117" y="2577"/>
                  <a:pt x="10214" y="2545"/>
                </a:cubicBezTo>
                <a:cubicBezTo>
                  <a:pt x="10244" y="2515"/>
                  <a:pt x="10280" y="2490"/>
                  <a:pt x="10304" y="2455"/>
                </a:cubicBezTo>
                <a:cubicBezTo>
                  <a:pt x="10355" y="2378"/>
                  <a:pt x="10400" y="2287"/>
                  <a:pt x="10454" y="2215"/>
                </a:cubicBezTo>
                <a:cubicBezTo>
                  <a:pt x="10475" y="2152"/>
                  <a:pt x="10501" y="2102"/>
                  <a:pt x="10514" y="2035"/>
                </a:cubicBezTo>
                <a:cubicBezTo>
                  <a:pt x="10512" y="1945"/>
                  <a:pt x="10652" y="1327"/>
                  <a:pt x="10409" y="1165"/>
                </a:cubicBezTo>
                <a:cubicBezTo>
                  <a:pt x="10404" y="1150"/>
                  <a:pt x="10401" y="1134"/>
                  <a:pt x="10394" y="1120"/>
                </a:cubicBezTo>
                <a:cubicBezTo>
                  <a:pt x="10386" y="1104"/>
                  <a:pt x="10367" y="1093"/>
                  <a:pt x="10364" y="1075"/>
                </a:cubicBezTo>
                <a:cubicBezTo>
                  <a:pt x="10361" y="1059"/>
                  <a:pt x="10374" y="1045"/>
                  <a:pt x="10379" y="1030"/>
                </a:cubicBezTo>
                <a:cubicBezTo>
                  <a:pt x="10367" y="884"/>
                  <a:pt x="10372" y="770"/>
                  <a:pt x="10244" y="685"/>
                </a:cubicBezTo>
                <a:cubicBezTo>
                  <a:pt x="10144" y="535"/>
                  <a:pt x="9915" y="493"/>
                  <a:pt x="9749" y="460"/>
                </a:cubicBezTo>
                <a:cubicBezTo>
                  <a:pt x="9599" y="465"/>
                  <a:pt x="9449" y="463"/>
                  <a:pt x="9299" y="475"/>
                </a:cubicBezTo>
                <a:cubicBezTo>
                  <a:pt x="9258" y="478"/>
                  <a:pt x="9179" y="505"/>
                  <a:pt x="9179" y="505"/>
                </a:cubicBezTo>
                <a:cubicBezTo>
                  <a:pt x="9169" y="520"/>
                  <a:pt x="9167" y="550"/>
                  <a:pt x="9149" y="550"/>
                </a:cubicBezTo>
                <a:cubicBezTo>
                  <a:pt x="9133" y="550"/>
                  <a:pt x="9140" y="520"/>
                  <a:pt x="9134" y="505"/>
                </a:cubicBezTo>
                <a:cubicBezTo>
                  <a:pt x="9104" y="434"/>
                  <a:pt x="9116" y="453"/>
                  <a:pt x="9059" y="415"/>
                </a:cubicBezTo>
                <a:cubicBezTo>
                  <a:pt x="9016" y="350"/>
                  <a:pt x="8901" y="245"/>
                  <a:pt x="8819" y="235"/>
                </a:cubicBezTo>
                <a:cubicBezTo>
                  <a:pt x="8754" y="227"/>
                  <a:pt x="8689" y="225"/>
                  <a:pt x="8624" y="220"/>
                </a:cubicBezTo>
                <a:cubicBezTo>
                  <a:pt x="8470" y="169"/>
                  <a:pt x="8231" y="182"/>
                  <a:pt x="8084" y="175"/>
                </a:cubicBezTo>
                <a:cubicBezTo>
                  <a:pt x="7849" y="136"/>
                  <a:pt x="7595" y="112"/>
                  <a:pt x="7379" y="220"/>
                </a:cubicBezTo>
                <a:cubicBezTo>
                  <a:pt x="7346" y="269"/>
                  <a:pt x="7307" y="291"/>
                  <a:pt x="7274" y="340"/>
                </a:cubicBezTo>
                <a:cubicBezTo>
                  <a:pt x="7269" y="360"/>
                  <a:pt x="7275" y="388"/>
                  <a:pt x="7259" y="400"/>
                </a:cubicBezTo>
                <a:cubicBezTo>
                  <a:pt x="7234" y="419"/>
                  <a:pt x="7172" y="342"/>
                  <a:pt x="7169" y="340"/>
                </a:cubicBezTo>
                <a:cubicBezTo>
                  <a:pt x="7156" y="331"/>
                  <a:pt x="7138" y="333"/>
                  <a:pt x="7124" y="325"/>
                </a:cubicBezTo>
                <a:cubicBezTo>
                  <a:pt x="7092" y="307"/>
                  <a:pt x="7069" y="272"/>
                  <a:pt x="7034" y="265"/>
                </a:cubicBezTo>
                <a:cubicBezTo>
                  <a:pt x="6939" y="246"/>
                  <a:pt x="6984" y="256"/>
                  <a:pt x="6899" y="235"/>
                </a:cubicBezTo>
                <a:cubicBezTo>
                  <a:pt x="6629" y="238"/>
                  <a:pt x="5709" y="0"/>
                  <a:pt x="5339" y="370"/>
                </a:cubicBezTo>
                <a:cubicBezTo>
                  <a:pt x="5334" y="390"/>
                  <a:pt x="5330" y="410"/>
                  <a:pt x="5324" y="430"/>
                </a:cubicBezTo>
                <a:cubicBezTo>
                  <a:pt x="5320" y="445"/>
                  <a:pt x="5324" y="471"/>
                  <a:pt x="5309" y="475"/>
                </a:cubicBezTo>
                <a:cubicBezTo>
                  <a:pt x="5292" y="479"/>
                  <a:pt x="5277" y="458"/>
                  <a:pt x="5264" y="445"/>
                </a:cubicBezTo>
                <a:cubicBezTo>
                  <a:pt x="5182" y="363"/>
                  <a:pt x="5260" y="399"/>
                  <a:pt x="5174" y="370"/>
                </a:cubicBezTo>
                <a:cubicBezTo>
                  <a:pt x="5105" y="267"/>
                  <a:pt x="5020" y="219"/>
                  <a:pt x="4904" y="190"/>
                </a:cubicBezTo>
                <a:cubicBezTo>
                  <a:pt x="4684" y="195"/>
                  <a:pt x="4464" y="197"/>
                  <a:pt x="4244" y="205"/>
                </a:cubicBezTo>
                <a:cubicBezTo>
                  <a:pt x="4066" y="211"/>
                  <a:pt x="4103" y="207"/>
                  <a:pt x="3974" y="250"/>
                </a:cubicBezTo>
                <a:cubicBezTo>
                  <a:pt x="3940" y="261"/>
                  <a:pt x="3884" y="310"/>
                  <a:pt x="3884" y="310"/>
                </a:cubicBezTo>
                <a:cubicBezTo>
                  <a:pt x="3874" y="325"/>
                  <a:pt x="3867" y="342"/>
                  <a:pt x="3854" y="355"/>
                </a:cubicBezTo>
                <a:cubicBezTo>
                  <a:pt x="3841" y="368"/>
                  <a:pt x="3821" y="371"/>
                  <a:pt x="3809" y="385"/>
                </a:cubicBezTo>
                <a:cubicBezTo>
                  <a:pt x="3753" y="448"/>
                  <a:pt x="3755" y="458"/>
                  <a:pt x="3734" y="520"/>
                </a:cubicBezTo>
                <a:cubicBezTo>
                  <a:pt x="3659" y="470"/>
                  <a:pt x="3699" y="505"/>
                  <a:pt x="3629" y="400"/>
                </a:cubicBezTo>
                <a:cubicBezTo>
                  <a:pt x="3619" y="385"/>
                  <a:pt x="3598" y="382"/>
                  <a:pt x="3584" y="370"/>
                </a:cubicBezTo>
                <a:cubicBezTo>
                  <a:pt x="3568" y="356"/>
                  <a:pt x="3555" y="339"/>
                  <a:pt x="3539" y="325"/>
                </a:cubicBezTo>
                <a:cubicBezTo>
                  <a:pt x="3468" y="265"/>
                  <a:pt x="3375" y="256"/>
                  <a:pt x="3299" y="205"/>
                </a:cubicBezTo>
                <a:cubicBezTo>
                  <a:pt x="2805" y="215"/>
                  <a:pt x="2739" y="208"/>
                  <a:pt x="2399" y="250"/>
                </a:cubicBezTo>
                <a:cubicBezTo>
                  <a:pt x="2363" y="268"/>
                  <a:pt x="2332" y="296"/>
                  <a:pt x="2294" y="310"/>
                </a:cubicBezTo>
                <a:cubicBezTo>
                  <a:pt x="2255" y="324"/>
                  <a:pt x="2214" y="330"/>
                  <a:pt x="2174" y="340"/>
                </a:cubicBezTo>
                <a:cubicBezTo>
                  <a:pt x="2137" y="349"/>
                  <a:pt x="2105" y="373"/>
                  <a:pt x="2069" y="385"/>
                </a:cubicBezTo>
                <a:cubicBezTo>
                  <a:pt x="1989" y="505"/>
                  <a:pt x="2094" y="360"/>
                  <a:pt x="1994" y="460"/>
                </a:cubicBezTo>
                <a:cubicBezTo>
                  <a:pt x="1894" y="560"/>
                  <a:pt x="2039" y="455"/>
                  <a:pt x="1919" y="535"/>
                </a:cubicBezTo>
                <a:cubicBezTo>
                  <a:pt x="1914" y="560"/>
                  <a:pt x="1910" y="585"/>
                  <a:pt x="1904" y="610"/>
                </a:cubicBezTo>
                <a:cubicBezTo>
                  <a:pt x="1900" y="625"/>
                  <a:pt x="1900" y="666"/>
                  <a:pt x="1889" y="655"/>
                </a:cubicBezTo>
                <a:cubicBezTo>
                  <a:pt x="1871" y="637"/>
                  <a:pt x="1885" y="603"/>
                  <a:pt x="1874" y="580"/>
                </a:cubicBezTo>
                <a:cubicBezTo>
                  <a:pt x="1865" y="561"/>
                  <a:pt x="1843" y="551"/>
                  <a:pt x="1829" y="535"/>
                </a:cubicBezTo>
                <a:cubicBezTo>
                  <a:pt x="1788" y="486"/>
                  <a:pt x="1773" y="451"/>
                  <a:pt x="1709" y="430"/>
                </a:cubicBezTo>
                <a:cubicBezTo>
                  <a:pt x="1604" y="325"/>
                  <a:pt x="1428" y="323"/>
                  <a:pt x="1289" y="310"/>
                </a:cubicBezTo>
                <a:cubicBezTo>
                  <a:pt x="1054" y="315"/>
                  <a:pt x="819" y="316"/>
                  <a:pt x="584" y="325"/>
                </a:cubicBezTo>
                <a:cubicBezTo>
                  <a:pt x="563" y="326"/>
                  <a:pt x="541" y="329"/>
                  <a:pt x="524" y="340"/>
                </a:cubicBezTo>
                <a:cubicBezTo>
                  <a:pt x="495" y="360"/>
                  <a:pt x="478" y="395"/>
                  <a:pt x="449" y="415"/>
                </a:cubicBezTo>
                <a:cubicBezTo>
                  <a:pt x="419" y="460"/>
                  <a:pt x="389" y="505"/>
                  <a:pt x="359" y="550"/>
                </a:cubicBezTo>
                <a:cubicBezTo>
                  <a:pt x="327" y="597"/>
                  <a:pt x="328" y="660"/>
                  <a:pt x="314" y="715"/>
                </a:cubicBezTo>
                <a:cubicBezTo>
                  <a:pt x="291" y="806"/>
                  <a:pt x="268" y="875"/>
                  <a:pt x="254" y="970"/>
                </a:cubicBezTo>
                <a:cubicBezTo>
                  <a:pt x="263" y="1092"/>
                  <a:pt x="228" y="1186"/>
                  <a:pt x="344" y="1225"/>
                </a:cubicBezTo>
                <a:cubicBezTo>
                  <a:pt x="424" y="1345"/>
                  <a:pt x="319" y="1200"/>
                  <a:pt x="419" y="1300"/>
                </a:cubicBezTo>
                <a:cubicBezTo>
                  <a:pt x="487" y="1368"/>
                  <a:pt x="406" y="1331"/>
                  <a:pt x="494" y="1360"/>
                </a:cubicBezTo>
                <a:cubicBezTo>
                  <a:pt x="384" y="1365"/>
                  <a:pt x="270" y="1344"/>
                  <a:pt x="164" y="1375"/>
                </a:cubicBezTo>
                <a:cubicBezTo>
                  <a:pt x="153" y="1378"/>
                  <a:pt x="119" y="1555"/>
                  <a:pt x="89" y="1555"/>
                </a:cubicBezTo>
                <a:cubicBezTo>
                  <a:pt x="73" y="1555"/>
                  <a:pt x="99" y="1525"/>
                  <a:pt x="104" y="1510"/>
                </a:cubicBezTo>
                <a:close/>
              </a:path>
            </a:pathLst>
          </a:custGeom>
          <a:solidFill>
            <a:srgbClr val="00DA6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1328931">
            <a:off x="3377312" y="5106598"/>
            <a:ext cx="3383031" cy="268501"/>
            <a:chOff x="-209" y="10347"/>
            <a:chExt cx="5218" cy="673"/>
          </a:xfrm>
        </p:grpSpPr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 rot="2835050">
              <a:off x="2088" y="8100"/>
              <a:ext cx="623" cy="5218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WordArt 16"/>
            <p:cNvSpPr>
              <a:spLocks noChangeArrowheads="1" noChangeShapeType="1" noTextEdit="1"/>
            </p:cNvSpPr>
            <p:nvPr/>
          </p:nvSpPr>
          <p:spPr bwMode="auto">
            <a:xfrm rot="19344557">
              <a:off x="640" y="10347"/>
              <a:ext cx="3660" cy="61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rtl="0"/>
              <a:r>
                <a:rPr lang="nl-NL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Beispiel 1 . . . . . . . . . . 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84190" y="5343693"/>
            <a:ext cx="2091930" cy="330086"/>
            <a:chOff x="1884" y="10814"/>
            <a:chExt cx="4024" cy="615"/>
          </a:xfrm>
        </p:grpSpPr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 rot="2835050">
              <a:off x="3648" y="9105"/>
              <a:ext cx="495" cy="4024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WordArt 19"/>
            <p:cNvSpPr>
              <a:spLocks noChangeArrowheads="1" noChangeShapeType="1" noTextEdit="1"/>
            </p:cNvSpPr>
            <p:nvPr/>
          </p:nvSpPr>
          <p:spPr bwMode="auto">
            <a:xfrm rot="19344557">
              <a:off x="2064" y="10814"/>
              <a:ext cx="3662" cy="61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rtl="0"/>
              <a:r>
                <a:rPr lang="nl-NL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Beispiel 2 . . . . . . . . . . 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19022467">
            <a:off x="6092035" y="5335175"/>
            <a:ext cx="1755214" cy="411669"/>
            <a:chOff x="2768" y="11520"/>
            <a:chExt cx="2764" cy="767"/>
          </a:xfrm>
        </p:grpSpPr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 rot="2835050">
              <a:off x="3768" y="10792"/>
              <a:ext cx="495" cy="2495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WordArt 22"/>
            <p:cNvSpPr>
              <a:spLocks noChangeArrowheads="1" noChangeShapeType="1" noTextEdit="1"/>
            </p:cNvSpPr>
            <p:nvPr/>
          </p:nvSpPr>
          <p:spPr bwMode="auto">
            <a:xfrm rot="19344557">
              <a:off x="2836" y="11520"/>
              <a:ext cx="2696" cy="6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3886"/>
                </a:avLst>
              </a:prstTxWarp>
            </a:bodyPr>
            <a:lstStyle/>
            <a:p>
              <a:pPr algn="ctr" rtl="0"/>
              <a:r>
                <a:rPr lang="nl-NL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Beispiel 3 . . . . . . . . . . 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7743922" y="4424240"/>
            <a:ext cx="334024" cy="2527983"/>
            <a:chOff x="7175" y="8158"/>
            <a:chExt cx="526" cy="4710"/>
          </a:xfrm>
        </p:grpSpPr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 rot="8235050">
              <a:off x="7175" y="8158"/>
              <a:ext cx="495" cy="4710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WordArt 25"/>
            <p:cNvSpPr>
              <a:spLocks noChangeArrowheads="1" noChangeShapeType="1" noTextEdit="1"/>
            </p:cNvSpPr>
            <p:nvPr/>
          </p:nvSpPr>
          <p:spPr bwMode="auto">
            <a:xfrm rot="2929572">
              <a:off x="5564" y="10383"/>
              <a:ext cx="3863" cy="41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rtl="0"/>
              <a:r>
                <a:rPr lang="nl-NL" sz="700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Beispiel 4 . . . . . . . . . . 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7125406" y="5171305"/>
            <a:ext cx="3351671" cy="289834"/>
            <a:chOff x="5275" y="13815"/>
            <a:chExt cx="5278" cy="540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 rot="17478040">
              <a:off x="7666" y="11469"/>
              <a:ext cx="495" cy="5278"/>
            </a:xfrm>
            <a:prstGeom prst="rect">
              <a:avLst/>
            </a:prstGeom>
            <a:solidFill>
              <a:srgbClr val="F78D3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WordArt 28"/>
            <p:cNvSpPr>
              <a:spLocks noChangeArrowheads="1" noChangeShapeType="1" noTextEdit="1"/>
            </p:cNvSpPr>
            <p:nvPr/>
          </p:nvSpPr>
          <p:spPr bwMode="auto">
            <a:xfrm rot="1387836">
              <a:off x="6019" y="13815"/>
              <a:ext cx="3660" cy="48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rtl="0"/>
              <a:r>
                <a:rPr lang="nl-NL" sz="1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Beispiel 5 . . . . . . . . . . </a:t>
              </a:r>
            </a:p>
          </p:txBody>
        </p:sp>
      </p:grpSp>
      <p:pic>
        <p:nvPicPr>
          <p:cNvPr id="1053" name="Afbeelding 13" descr="http://i.istockimg.com/file_thumbview_approve/22533657/3/stock-illustration-22533657-little-tree-illustration-with-root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71194">
            <a:off x="10306844" y="5831277"/>
            <a:ext cx="990642" cy="565173"/>
          </a:xfrm>
          <a:prstGeom prst="rect">
            <a:avLst/>
          </a:prstGeom>
          <a:noFill/>
        </p:spPr>
      </p:pic>
      <p:pic>
        <p:nvPicPr>
          <p:cNvPr id="1054" name="Afbeelding 27" descr="wortel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0447" y="6408712"/>
            <a:ext cx="1476437" cy="476672"/>
          </a:xfrm>
          <a:prstGeom prst="rect">
            <a:avLst/>
          </a:prstGeom>
          <a:noFill/>
        </p:spPr>
      </p:pic>
      <p:pic>
        <p:nvPicPr>
          <p:cNvPr id="1055" name="Afbeelding 28" descr="wortel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9485" y="6226883"/>
            <a:ext cx="864096" cy="624219"/>
          </a:xfrm>
          <a:prstGeom prst="rect">
            <a:avLst/>
          </a:prstGeom>
          <a:noFill/>
        </p:spPr>
      </p:pic>
      <p:pic>
        <p:nvPicPr>
          <p:cNvPr id="1056" name="Afbeelding 29" descr="wortel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40017">
            <a:off x="2861071" y="5917168"/>
            <a:ext cx="942401" cy="807574"/>
          </a:xfrm>
          <a:prstGeom prst="rect">
            <a:avLst/>
          </a:prstGeom>
          <a:noFill/>
        </p:spPr>
      </p:pic>
      <p:pic>
        <p:nvPicPr>
          <p:cNvPr id="1057" name="Afbeelding 28" descr="wortel4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5222">
            <a:off x="8704328" y="6366690"/>
            <a:ext cx="1375028" cy="469087"/>
          </a:xfrm>
          <a:prstGeom prst="rect">
            <a:avLst/>
          </a:prstGeom>
          <a:noFill/>
        </p:spPr>
      </p:pic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6588058" y="2943716"/>
            <a:ext cx="1001783" cy="1925444"/>
          </a:xfrm>
          <a:prstGeom prst="rect">
            <a:avLst/>
          </a:prstGeom>
          <a:solidFill>
            <a:srgbClr val="F6791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1200"/>
              </a:spcBef>
              <a:spcAft>
                <a:spcPts val="1000"/>
              </a:spcAft>
            </a:pPr>
            <a:r>
              <a:rPr lang="nl-NL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Verstär</a:t>
            </a:r>
            <a:r>
              <a:rPr lang="nl-NL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-kende </a:t>
            </a:r>
            <a:r>
              <a:rPr lang="nl-NL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Über-zeugung</a:t>
            </a:r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....................</a:t>
            </a:r>
            <a:endParaRPr lang="nl-NL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270000" y="267057"/>
            <a:ext cx="4354392" cy="64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nl-NL" sz="16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Früchte</a:t>
            </a: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: Was </a:t>
            </a:r>
            <a:r>
              <a:rPr lang="nl-NL" sz="16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gibt</a:t>
            </a: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l-NL" sz="16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mir</a:t>
            </a: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l-NL" sz="16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diese</a:t>
            </a: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l-NL" sz="16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Überzeugung</a:t>
            </a: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?</a:t>
            </a:r>
            <a:endParaRPr lang="nl-NL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4576578" y="908721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2600" b="1" dirty="0">
                <a:latin typeface="Calibri" pitchFamily="34" charset="0"/>
                <a:cs typeface="Arial" pitchFamily="34" charset="0"/>
              </a:rPr>
              <a:t>1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5080634" y="2378384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2600" b="1" dirty="0">
                <a:latin typeface="Calibri" pitchFamily="34" charset="0"/>
                <a:cs typeface="Arial" pitchFamily="34" charset="0"/>
              </a:rPr>
              <a:t>3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5740936" y="2929905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2600" b="1">
                <a:latin typeface="Calibri" pitchFamily="34" charset="0"/>
                <a:cs typeface="Arial" pitchFamily="34" charset="0"/>
              </a:rPr>
              <a:t>4</a:t>
            </a: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8337619" y="2924945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2600" b="1" dirty="0">
                <a:latin typeface="Calibri" pitchFamily="34" charset="0"/>
                <a:cs typeface="Arial" pitchFamily="34" charset="0"/>
              </a:rPr>
              <a:t>5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9154089" y="2513899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2600" b="1">
                <a:latin typeface="Calibri" pitchFamily="34" charset="0"/>
                <a:cs typeface="Arial" pitchFamily="34" charset="0"/>
              </a:rPr>
              <a:t>6</a:t>
            </a: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9715797" y="1700809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2600" b="1" dirty="0">
                <a:latin typeface="Calibri" pitchFamily="34" charset="0"/>
                <a:cs typeface="Arial" pitchFamily="34" charset="0"/>
              </a:rPr>
              <a:t>7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9825363" y="721898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2600" b="1">
                <a:latin typeface="Calibri" pitchFamily="34" charset="0"/>
                <a:cs typeface="Arial" pitchFamily="34" charset="0"/>
              </a:rPr>
              <a:t>8</a:t>
            </a: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4720594" y="1700809"/>
            <a:ext cx="295287" cy="4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2600" b="1" dirty="0">
                <a:latin typeface="Calibri" pitchFamily="34" charset="0"/>
                <a:cs typeface="Arial" pitchFamily="34" charset="0"/>
              </a:rPr>
              <a:t>2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916F2287-1D24-4267-9FEE-58E4E2A9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57" y="439823"/>
            <a:ext cx="39743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b="1" dirty="0" err="1">
                <a:solidFill>
                  <a:srgbClr val="FF0000"/>
                </a:solidFill>
              </a:rPr>
              <a:t>Mache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 err="1">
                <a:solidFill>
                  <a:srgbClr val="FF0000"/>
                </a:solidFill>
              </a:rPr>
              <a:t>Deine</a:t>
            </a:r>
            <a:r>
              <a:rPr lang="nl-NL" sz="3600" b="1" dirty="0">
                <a:solidFill>
                  <a:srgbClr val="FF0000"/>
                </a:solidFill>
              </a:rPr>
              <a:t> eigene </a:t>
            </a:r>
            <a:r>
              <a:rPr lang="nl-NL" sz="3600" b="1" dirty="0" err="1">
                <a:solidFill>
                  <a:srgbClr val="FF0000"/>
                </a:solidFill>
              </a:rPr>
              <a:t>verstärkende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 err="1">
                <a:solidFill>
                  <a:srgbClr val="FF0000"/>
                </a:solidFill>
              </a:rPr>
              <a:t>Überzeugung</a:t>
            </a:r>
            <a:r>
              <a:rPr lang="nl-NL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D171101E-AF42-4DB5-BA56-9E5F7E0F6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000" y="742134"/>
            <a:ext cx="4354392" cy="4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1 .......................................................................</a:t>
            </a:r>
          </a:p>
        </p:txBody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BAD47868-7C35-44BF-BC65-6C96F3890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62" y="1377985"/>
            <a:ext cx="4354392" cy="4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2 .......................................................................</a:t>
            </a:r>
          </a:p>
        </p:txBody>
      </p:sp>
      <p:sp>
        <p:nvSpPr>
          <p:cNvPr id="46" name="Text Box 35">
            <a:extLst>
              <a:ext uri="{FF2B5EF4-FFF2-40B4-BE49-F238E27FC236}">
                <a16:creationId xmlns:a16="http://schemas.microsoft.com/office/drawing/2014/main" id="{01AEA921-15E6-4C92-BE8B-8BE368F3A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404" y="1941038"/>
            <a:ext cx="4354392" cy="4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3 ...............................................................</a:t>
            </a:r>
          </a:p>
        </p:txBody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0B21C816-471D-4DC0-8DE6-176DD4A9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460" y="2409872"/>
            <a:ext cx="2660969" cy="4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4 ..........................................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1058" grpId="0" animBg="1"/>
      <p:bldP spid="1059" grpId="0"/>
      <p:bldP spid="1060" grpId="0"/>
      <p:bldP spid="1061" grpId="0"/>
      <p:bldP spid="1062" grpId="0"/>
      <p:bldP spid="1063" grpId="0"/>
      <p:bldP spid="1064" grpId="0"/>
      <p:bldP spid="1065" grpId="0"/>
      <p:bldP spid="1066" grpId="0"/>
      <p:bldP spid="1067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36200AC-F0FA-41E0-A2EB-40B325122E95}"/>
              </a:ext>
            </a:extLst>
          </p:cNvPr>
          <p:cNvSpPr txBox="1"/>
          <p:nvPr/>
        </p:nvSpPr>
        <p:spPr>
          <a:xfrm>
            <a:off x="235131" y="1157798"/>
            <a:ext cx="68536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br>
              <a:rPr lang="de-DE" sz="2400" dirty="0">
                <a:solidFill>
                  <a:srgbClr val="0000FF"/>
                </a:solidFill>
                <a:effectLst/>
              </a:rPr>
            </a:br>
            <a:r>
              <a:rPr lang="de-DE" sz="2400" dirty="0">
                <a:solidFill>
                  <a:srgbClr val="0000FF"/>
                </a:solidFill>
                <a:effectLst/>
              </a:rPr>
              <a:t>• Mache mit dem Zeigefinger und dem Daumen Deiner linken Hand einen Kreis. </a:t>
            </a:r>
          </a:p>
          <a:p>
            <a:pPr rtl="0"/>
            <a:r>
              <a:rPr lang="de-DE" sz="2400" dirty="0">
                <a:solidFill>
                  <a:srgbClr val="0000FF"/>
                </a:solidFill>
                <a:effectLst/>
              </a:rPr>
              <a:t>• Verbinde den Zeigefinger und den Daumen Deiner rechten Hand durch den ersten Kreis. Die Kreise sind miteinander verbunden und lösen sich nur, wenn Du Deine Hände auseinander ziehst. </a:t>
            </a:r>
          </a:p>
          <a:p>
            <a:pPr rtl="0"/>
            <a:r>
              <a:rPr lang="de-DE" sz="2400" dirty="0">
                <a:solidFill>
                  <a:srgbClr val="0000FF"/>
                </a:solidFill>
                <a:effectLst/>
              </a:rPr>
              <a:t>• Denke an eine sehr unangenehme, schreckliche Situation und versuche, den Kreis zu durchbrechen. Wie viel Kraft brauchst Du? </a:t>
            </a:r>
          </a:p>
          <a:p>
            <a:pPr rtl="0"/>
            <a:r>
              <a:rPr lang="de-DE" sz="2400" dirty="0">
                <a:solidFill>
                  <a:srgbClr val="0000FF"/>
                </a:solidFill>
                <a:effectLst/>
              </a:rPr>
              <a:t>• Denke an eine angenehme, erfolgreiche Situation und ziehe erneut. </a:t>
            </a:r>
          </a:p>
          <a:p>
            <a:pPr rtl="0"/>
            <a:r>
              <a:rPr lang="de-DE" sz="2400" dirty="0">
                <a:solidFill>
                  <a:srgbClr val="0000FF"/>
                </a:solidFill>
                <a:effectLst/>
              </a:rPr>
              <a:t>Was ist der Unterschied? </a:t>
            </a:r>
          </a:p>
        </p:txBody>
      </p:sp>
      <p:pic>
        <p:nvPicPr>
          <p:cNvPr id="4" name="Afbeelding 3" descr="circles with fingers">
            <a:extLst>
              <a:ext uri="{FF2B5EF4-FFF2-40B4-BE49-F238E27FC236}">
                <a16:creationId xmlns:a16="http://schemas.microsoft.com/office/drawing/2014/main" id="{34CBE136-E145-45C7-8279-A857576FEE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89" b="20112"/>
          <a:stretch>
            <a:fillRect/>
          </a:stretch>
        </p:blipFill>
        <p:spPr bwMode="auto">
          <a:xfrm>
            <a:off x="7981121" y="1600200"/>
            <a:ext cx="3538331" cy="299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B0F94DE-355A-41B4-A865-9875697E4650}"/>
              </a:ext>
            </a:extLst>
          </p:cNvPr>
          <p:cNvSpPr txBox="1"/>
          <p:nvPr/>
        </p:nvSpPr>
        <p:spPr>
          <a:xfrm>
            <a:off x="235131" y="46847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de-DE" sz="2800" b="1" dirty="0">
                <a:solidFill>
                  <a:srgbClr val="0000FF"/>
                </a:solidFill>
                <a:effectLst/>
              </a:rPr>
              <a:t>Übung: Die Überzeugung stärken</a:t>
            </a:r>
          </a:p>
        </p:txBody>
      </p:sp>
    </p:spTree>
    <p:extLst>
      <p:ext uri="{BB962C8B-B14F-4D97-AF65-F5344CB8AC3E}">
        <p14:creationId xmlns:p14="http://schemas.microsoft.com/office/powerpoint/2010/main" val="347712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8EA434-871D-4621-92C0-C710BBEF2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 t="38800" r="34250" b="8001"/>
          <a:stretch/>
        </p:blipFill>
        <p:spPr>
          <a:xfrm>
            <a:off x="1475610" y="836712"/>
            <a:ext cx="9192390" cy="475252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A593DEC-B877-436B-8568-C551754CD8DB}"/>
              </a:ext>
            </a:extLst>
          </p:cNvPr>
          <p:cNvSpPr txBox="1"/>
          <p:nvPr/>
        </p:nvSpPr>
        <p:spPr>
          <a:xfrm>
            <a:off x="4439817" y="5949280"/>
            <a:ext cx="6733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Was </a:t>
            </a:r>
            <a:r>
              <a:rPr lang="nl-NL" sz="4000" b="1" dirty="0" err="1">
                <a:solidFill>
                  <a:srgbClr val="0000FF"/>
                </a:solidFill>
              </a:rPr>
              <a:t>nehm</a:t>
            </a:r>
            <a:r>
              <a:rPr lang="nl-NL" sz="4000" b="1" dirty="0">
                <a:solidFill>
                  <a:srgbClr val="0000FF"/>
                </a:solidFill>
              </a:rPr>
              <a:t> </a:t>
            </a:r>
            <a:r>
              <a:rPr lang="nl-NL" sz="4000" b="1" dirty="0" err="1">
                <a:solidFill>
                  <a:srgbClr val="0000FF"/>
                </a:solidFill>
              </a:rPr>
              <a:t>ich</a:t>
            </a:r>
            <a:r>
              <a:rPr lang="nl-NL" sz="4000" b="1" dirty="0">
                <a:solidFill>
                  <a:srgbClr val="0000FF"/>
                </a:solidFill>
              </a:rPr>
              <a:t> </a:t>
            </a:r>
            <a:r>
              <a:rPr lang="nl-NL" sz="4000" b="1" dirty="0" err="1">
                <a:solidFill>
                  <a:srgbClr val="0000FF"/>
                </a:solidFill>
              </a:rPr>
              <a:t>mit</a:t>
            </a:r>
            <a:r>
              <a:rPr lang="nl-NL" sz="4000" b="1" dirty="0">
                <a:solidFill>
                  <a:srgbClr val="0000FF"/>
                </a:solidFill>
              </a:rPr>
              <a:t> von </a:t>
            </a:r>
            <a:r>
              <a:rPr lang="nl-NL" sz="4000" b="1" dirty="0" err="1">
                <a:solidFill>
                  <a:srgbClr val="0000FF"/>
                </a:solidFill>
              </a:rPr>
              <a:t>heute</a:t>
            </a:r>
            <a:r>
              <a:rPr lang="nl-NL" sz="4000" b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891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0334710-7D05-42A1-A148-E13BD0DCC82E}"/>
              </a:ext>
            </a:extLst>
          </p:cNvPr>
          <p:cNvSpPr txBox="1"/>
          <p:nvPr/>
        </p:nvSpPr>
        <p:spPr>
          <a:xfrm>
            <a:off x="1919537" y="195898"/>
            <a:ext cx="8002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>
                <a:solidFill>
                  <a:srgbClr val="0000FF"/>
                </a:solidFill>
              </a:rPr>
              <a:t>Worin</a:t>
            </a:r>
            <a:r>
              <a:rPr lang="nl-NL" sz="3200" b="1" dirty="0">
                <a:solidFill>
                  <a:srgbClr val="0000FF"/>
                </a:solidFill>
              </a:rPr>
              <a:t> bist Du </a:t>
            </a:r>
            <a:r>
              <a:rPr lang="nl-NL" sz="3200" b="1" dirty="0" err="1">
                <a:solidFill>
                  <a:srgbClr val="0000FF"/>
                </a:solidFill>
              </a:rPr>
              <a:t>jetzt</a:t>
            </a:r>
            <a:r>
              <a:rPr lang="nl-NL" sz="3200" b="1" dirty="0">
                <a:solidFill>
                  <a:srgbClr val="0000FF"/>
                </a:solidFill>
              </a:rPr>
              <a:t> </a:t>
            </a:r>
            <a:r>
              <a:rPr lang="nl-NL" sz="3200" b="1" dirty="0" err="1">
                <a:solidFill>
                  <a:srgbClr val="0000FF"/>
                </a:solidFill>
              </a:rPr>
              <a:t>unbewusst</a:t>
            </a:r>
            <a:r>
              <a:rPr lang="nl-NL" sz="3200" b="1" dirty="0">
                <a:solidFill>
                  <a:srgbClr val="0000FF"/>
                </a:solidFill>
              </a:rPr>
              <a:t> </a:t>
            </a:r>
            <a:r>
              <a:rPr lang="nl-NL" sz="3200" b="1" dirty="0" err="1">
                <a:solidFill>
                  <a:srgbClr val="0000FF"/>
                </a:solidFill>
              </a:rPr>
              <a:t>inkompetent</a:t>
            </a:r>
            <a:r>
              <a:rPr lang="nl-NL" sz="32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47EDB13-DE01-4C3E-A5FE-A788A4151FFE}"/>
              </a:ext>
            </a:extLst>
          </p:cNvPr>
          <p:cNvSpPr txBox="1"/>
          <p:nvPr/>
        </p:nvSpPr>
        <p:spPr>
          <a:xfrm>
            <a:off x="1919537" y="780673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</a:rPr>
              <a:t>Wenn Du es liest, </a:t>
            </a:r>
          </a:p>
          <a:p>
            <a:r>
              <a:rPr lang="de-DE" sz="3200" b="1" dirty="0">
                <a:solidFill>
                  <a:srgbClr val="0000FF"/>
                </a:solidFill>
              </a:rPr>
              <a:t>wirst Du Dir bewusst, dass Du es (noch) nicht kannst …………..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AFD5D56-B6A7-471C-8A9E-A81DEC55BAF5}"/>
              </a:ext>
            </a:extLst>
          </p:cNvPr>
          <p:cNvSpPr txBox="1"/>
          <p:nvPr/>
        </p:nvSpPr>
        <p:spPr>
          <a:xfrm>
            <a:off x="3149307" y="2856845"/>
            <a:ext cx="3666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>
                <a:solidFill>
                  <a:srgbClr val="0000FF"/>
                </a:solidFill>
              </a:rPr>
              <a:t>Ein</a:t>
            </a:r>
            <a:r>
              <a:rPr lang="nl-NL" sz="3200" b="1" dirty="0">
                <a:solidFill>
                  <a:srgbClr val="0000FF"/>
                </a:solidFill>
              </a:rPr>
              <a:t> </a:t>
            </a:r>
            <a:r>
              <a:rPr lang="nl-NL" sz="3200" b="1" dirty="0" err="1">
                <a:solidFill>
                  <a:srgbClr val="0000FF"/>
                </a:solidFill>
              </a:rPr>
              <a:t>Flugzeug</a:t>
            </a:r>
            <a:r>
              <a:rPr lang="nl-NL" sz="3200" b="1" dirty="0">
                <a:solidFill>
                  <a:srgbClr val="0000FF"/>
                </a:solidFill>
              </a:rPr>
              <a:t> </a:t>
            </a:r>
            <a:r>
              <a:rPr lang="nl-NL" sz="3200" b="1" dirty="0" err="1">
                <a:solidFill>
                  <a:srgbClr val="0000FF"/>
                </a:solidFill>
              </a:rPr>
              <a:t>steuern</a:t>
            </a:r>
            <a:endParaRPr lang="nl-NL" sz="32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Nieuwe piloten- en stewardessenopleiding bij Aviodrome ...">
            <a:extLst>
              <a:ext uri="{FF2B5EF4-FFF2-40B4-BE49-F238E27FC236}">
                <a16:creationId xmlns:a16="http://schemas.microsoft.com/office/drawing/2014/main" id="{0920BAD2-60DE-474E-AEFA-46AF01A16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6080" y="1281064"/>
            <a:ext cx="3791558" cy="20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963DD8D-9984-427E-8E68-C861155E49D4}"/>
              </a:ext>
            </a:extLst>
          </p:cNvPr>
          <p:cNvSpPr txBox="1"/>
          <p:nvPr/>
        </p:nvSpPr>
        <p:spPr>
          <a:xfrm>
            <a:off x="1545936" y="3859746"/>
            <a:ext cx="1988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Klavier-</a:t>
            </a:r>
            <a:r>
              <a:rPr lang="nl-NL" sz="3200" b="1" dirty="0" err="1">
                <a:solidFill>
                  <a:srgbClr val="0000FF"/>
                </a:solidFill>
              </a:rPr>
              <a:t>stimmung</a:t>
            </a:r>
            <a:endParaRPr lang="nl-NL" sz="3200" b="1" dirty="0">
              <a:solidFill>
                <a:srgbClr val="0000FF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639DB9-9473-423C-A505-AD8A2C2376DC}"/>
              </a:ext>
            </a:extLst>
          </p:cNvPr>
          <p:cNvSpPr txBox="1"/>
          <p:nvPr/>
        </p:nvSpPr>
        <p:spPr>
          <a:xfrm>
            <a:off x="4528666" y="6036370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>
                <a:solidFill>
                  <a:srgbClr val="0000FF"/>
                </a:solidFill>
              </a:rPr>
              <a:t>Chinesisch</a:t>
            </a:r>
            <a:r>
              <a:rPr lang="nl-NL" sz="3200" b="1" dirty="0">
                <a:solidFill>
                  <a:srgbClr val="0000FF"/>
                </a:solidFill>
              </a:rPr>
              <a:t> </a:t>
            </a:r>
            <a:r>
              <a:rPr lang="nl-NL" sz="3200" b="1" dirty="0" err="1">
                <a:solidFill>
                  <a:srgbClr val="0000FF"/>
                </a:solidFill>
              </a:rPr>
              <a:t>lernen</a:t>
            </a:r>
            <a:endParaRPr lang="nl-NL" sz="3200" b="1" dirty="0">
              <a:solidFill>
                <a:srgbClr val="0000FF"/>
              </a:solidFill>
            </a:endParaRPr>
          </a:p>
        </p:txBody>
      </p:sp>
      <p:pic>
        <p:nvPicPr>
          <p:cNvPr id="1032" name="Picture 8" descr="Piano">
            <a:extLst>
              <a:ext uri="{FF2B5EF4-FFF2-40B4-BE49-F238E27FC236}">
                <a16:creationId xmlns:a16="http://schemas.microsoft.com/office/drawing/2014/main" id="{26F4BF48-CDCD-4911-BE49-285525F8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1704" y="3565636"/>
            <a:ext cx="3791558" cy="23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hinese Alphabet Letters A To Z In English | Aderichie.co">
            <a:extLst>
              <a:ext uri="{FF2B5EF4-FFF2-40B4-BE49-F238E27FC236}">
                <a16:creationId xmlns:a16="http://schemas.microsoft.com/office/drawing/2014/main" id="{872FFE2B-37D9-431D-91D4-3BA97324E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0182" y="5457435"/>
            <a:ext cx="2555776" cy="142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28D92B6B-404B-450D-B4E2-9C96072BDF78}"/>
              </a:ext>
            </a:extLst>
          </p:cNvPr>
          <p:cNvSpPr/>
          <p:nvPr/>
        </p:nvSpPr>
        <p:spPr>
          <a:xfrm>
            <a:off x="10218822" y="6487874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4391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2135560" y="1"/>
            <a:ext cx="5868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Wie </a:t>
            </a:r>
            <a:r>
              <a:rPr lang="nl-NL" sz="3200" b="1" dirty="0" err="1">
                <a:solidFill>
                  <a:srgbClr val="0000FF"/>
                </a:solidFill>
              </a:rPr>
              <a:t>fühlt</a:t>
            </a:r>
            <a:r>
              <a:rPr lang="nl-NL" sz="3200" b="1" dirty="0">
                <a:solidFill>
                  <a:srgbClr val="0000FF"/>
                </a:solidFill>
              </a:rPr>
              <a:t> man </a:t>
            </a:r>
            <a:r>
              <a:rPr lang="nl-NL" sz="3200" b="1" dirty="0" err="1">
                <a:solidFill>
                  <a:srgbClr val="0000FF"/>
                </a:solidFill>
              </a:rPr>
              <a:t>sich</a:t>
            </a:r>
            <a:r>
              <a:rPr lang="nl-NL" sz="3200" b="1" dirty="0">
                <a:solidFill>
                  <a:srgbClr val="0000FF"/>
                </a:solidFill>
              </a:rPr>
              <a:t> </a:t>
            </a:r>
            <a:r>
              <a:rPr lang="nl-NL" sz="3200" b="1" dirty="0" err="1">
                <a:solidFill>
                  <a:srgbClr val="0000FF"/>
                </a:solidFill>
              </a:rPr>
              <a:t>beim</a:t>
            </a:r>
            <a:r>
              <a:rPr lang="nl-NL" sz="3200" b="1" dirty="0">
                <a:solidFill>
                  <a:srgbClr val="0000FF"/>
                </a:solidFill>
              </a:rPr>
              <a:t> </a:t>
            </a:r>
            <a:r>
              <a:rPr lang="nl-NL" sz="3200" b="1" dirty="0" err="1">
                <a:solidFill>
                  <a:srgbClr val="0000FF"/>
                </a:solidFill>
              </a:rPr>
              <a:t>Lernen</a:t>
            </a:r>
            <a:r>
              <a:rPr lang="nl-NL" sz="3200" b="1" dirty="0">
                <a:solidFill>
                  <a:srgbClr val="0000FF"/>
                </a:solidFill>
              </a:rPr>
              <a:t>? </a:t>
            </a:r>
            <a:endParaRPr lang="nl-NL" sz="2000" b="1" dirty="0">
              <a:solidFill>
                <a:srgbClr val="0000FF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2351584" y="548680"/>
            <a:ext cx="0" cy="518457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2351584" y="5733256"/>
            <a:ext cx="763284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endCxn id="48" idx="0"/>
          </p:cNvCxnSpPr>
          <p:nvPr/>
        </p:nvCxnSpPr>
        <p:spPr>
          <a:xfrm flipV="1">
            <a:off x="2351584" y="3193576"/>
            <a:ext cx="1080120" cy="19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V="1">
            <a:off x="3575720" y="2204864"/>
            <a:ext cx="4752528" cy="1008112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2711624" y="242088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4146310" y="502984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2a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4232176" y="2350622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</a:rPr>
              <a:t>2b</a:t>
            </a:r>
            <a:endParaRPr lang="nl-NL" b="1" dirty="0">
              <a:solidFill>
                <a:srgbClr val="00990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6973440" y="249289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9277696" y="90872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9336361" y="5951022"/>
            <a:ext cx="905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err="1">
                <a:solidFill>
                  <a:srgbClr val="FF0000"/>
                </a:solidFill>
              </a:rPr>
              <a:t>Zeit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 rot="5400000">
            <a:off x="459683" y="2099512"/>
            <a:ext cx="313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kern="1400" spc="1600" dirty="0" err="1">
                <a:solidFill>
                  <a:srgbClr val="FF0000"/>
                </a:solidFill>
              </a:rPr>
              <a:t>Gefühle</a:t>
            </a:r>
            <a:endParaRPr lang="nl-NL" b="1" kern="1400" spc="1600" dirty="0">
              <a:solidFill>
                <a:srgbClr val="FF0000"/>
              </a:solidFill>
            </a:endParaRPr>
          </a:p>
        </p:txBody>
      </p:sp>
      <p:sp>
        <p:nvSpPr>
          <p:cNvPr id="48" name="Vrije vorm 47"/>
          <p:cNvSpPr/>
          <p:nvPr/>
        </p:nvSpPr>
        <p:spPr>
          <a:xfrm>
            <a:off x="3431704" y="3193576"/>
            <a:ext cx="689802" cy="2251648"/>
          </a:xfrm>
          <a:custGeom>
            <a:avLst/>
            <a:gdLst>
              <a:gd name="connsiteX0" fmla="*/ 0 w 709684"/>
              <a:gd name="connsiteY0" fmla="*/ 0 h 2169994"/>
              <a:gd name="connsiteX1" fmla="*/ 709684 w 709684"/>
              <a:gd name="connsiteY1" fmla="*/ 2169994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9684" h="2169994">
                <a:moveTo>
                  <a:pt x="0" y="0"/>
                </a:moveTo>
                <a:cubicBezTo>
                  <a:pt x="262719" y="872319"/>
                  <a:pt x="525439" y="1744639"/>
                  <a:pt x="709684" y="2169994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rije vorm 49"/>
          <p:cNvSpPr/>
          <p:nvPr/>
        </p:nvSpPr>
        <p:spPr>
          <a:xfrm rot="3681884">
            <a:off x="4225979" y="5198818"/>
            <a:ext cx="283658" cy="501460"/>
          </a:xfrm>
          <a:custGeom>
            <a:avLst/>
            <a:gdLst>
              <a:gd name="connsiteX0" fmla="*/ 0 w 941695"/>
              <a:gd name="connsiteY0" fmla="*/ 218364 h 241110"/>
              <a:gd name="connsiteX1" fmla="*/ 668740 w 941695"/>
              <a:gd name="connsiteY1" fmla="*/ 204716 h 241110"/>
              <a:gd name="connsiteX2" fmla="*/ 941695 w 941695"/>
              <a:gd name="connsiteY2" fmla="*/ 0 h 241110"/>
              <a:gd name="connsiteX3" fmla="*/ 941695 w 941695"/>
              <a:gd name="connsiteY3" fmla="*/ 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695" h="241110">
                <a:moveTo>
                  <a:pt x="0" y="218364"/>
                </a:moveTo>
                <a:cubicBezTo>
                  <a:pt x="255895" y="229737"/>
                  <a:pt x="511791" y="241110"/>
                  <a:pt x="668740" y="204716"/>
                </a:cubicBezTo>
                <a:cubicBezTo>
                  <a:pt x="825689" y="168322"/>
                  <a:pt x="941695" y="0"/>
                  <a:pt x="941695" y="0"/>
                </a:cubicBezTo>
                <a:lnTo>
                  <a:pt x="941695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Vrije vorm 50"/>
          <p:cNvSpPr/>
          <p:nvPr/>
        </p:nvSpPr>
        <p:spPr>
          <a:xfrm>
            <a:off x="4649338" y="1988840"/>
            <a:ext cx="3894935" cy="3456617"/>
          </a:xfrm>
          <a:custGeom>
            <a:avLst/>
            <a:gdLst>
              <a:gd name="connsiteX0" fmla="*/ 0 w 4203511"/>
              <a:gd name="connsiteY0" fmla="*/ 3780430 h 3780430"/>
              <a:gd name="connsiteX1" fmla="*/ 4203511 w 4203511"/>
              <a:gd name="connsiteY1" fmla="*/ 0 h 378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3511" h="3780430">
                <a:moveTo>
                  <a:pt x="0" y="3780430"/>
                </a:moveTo>
                <a:lnTo>
                  <a:pt x="4203511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Vrije vorm 51"/>
          <p:cNvSpPr/>
          <p:nvPr/>
        </p:nvSpPr>
        <p:spPr>
          <a:xfrm>
            <a:off x="8544272" y="1340768"/>
            <a:ext cx="1800200" cy="648072"/>
          </a:xfrm>
          <a:custGeom>
            <a:avLst/>
            <a:gdLst>
              <a:gd name="connsiteX0" fmla="*/ 0 w 409433"/>
              <a:gd name="connsiteY0" fmla="*/ 163773 h 163773"/>
              <a:gd name="connsiteX1" fmla="*/ 409433 w 409433"/>
              <a:gd name="connsiteY1" fmla="*/ 0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433" h="163773">
                <a:moveTo>
                  <a:pt x="0" y="163773"/>
                </a:moveTo>
                <a:cubicBezTo>
                  <a:pt x="87573" y="95534"/>
                  <a:pt x="175146" y="27296"/>
                  <a:pt x="409433" y="0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2495601" y="1988840"/>
            <a:ext cx="117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1 Neutral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368017" y="1988840"/>
            <a:ext cx="2313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2b </a:t>
            </a:r>
            <a:r>
              <a:rPr lang="nl-NL" sz="2000" b="1" dirty="0" err="1">
                <a:solidFill>
                  <a:srgbClr val="0000FF"/>
                </a:solidFill>
              </a:rPr>
              <a:t>Herausforderung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151785" y="4437112"/>
            <a:ext cx="147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2a Angst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628808" y="1556792"/>
            <a:ext cx="207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3 </a:t>
            </a:r>
            <a:r>
              <a:rPr lang="nl-NL" sz="2000" b="1" dirty="0" err="1">
                <a:solidFill>
                  <a:srgbClr val="0000FF"/>
                </a:solidFill>
              </a:rPr>
              <a:t>Besseres</a:t>
            </a:r>
            <a:r>
              <a:rPr lang="nl-NL" sz="2000" b="1" dirty="0">
                <a:solidFill>
                  <a:srgbClr val="0000FF"/>
                </a:solidFill>
              </a:rPr>
              <a:t> </a:t>
            </a:r>
            <a:r>
              <a:rPr lang="nl-NL" sz="2000" b="1" dirty="0" err="1">
                <a:solidFill>
                  <a:srgbClr val="0000FF"/>
                </a:solidFill>
              </a:rPr>
              <a:t>Gefühl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8561166" y="620688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4 </a:t>
            </a:r>
            <a:r>
              <a:rPr lang="nl-NL" sz="2000" b="1" dirty="0" err="1">
                <a:solidFill>
                  <a:srgbClr val="0000FF"/>
                </a:solidFill>
              </a:rPr>
              <a:t>Erfolgserfahrung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6" name="PIJL-LINKS 25"/>
          <p:cNvSpPr/>
          <p:nvPr/>
        </p:nvSpPr>
        <p:spPr>
          <a:xfrm>
            <a:off x="2351584" y="4941168"/>
            <a:ext cx="1800200" cy="93610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Enttäuscht</a:t>
            </a:r>
            <a:r>
              <a:rPr lang="nl-NL" sz="1600" dirty="0"/>
              <a:t> </a:t>
            </a:r>
            <a:r>
              <a:rPr lang="nl-NL" sz="1600" dirty="0" err="1"/>
              <a:t>aufhören</a:t>
            </a:r>
            <a:endParaRPr lang="nl-NL" sz="1600" dirty="0"/>
          </a:p>
        </p:txBody>
      </p:sp>
      <p:pic>
        <p:nvPicPr>
          <p:cNvPr id="1026" name="Picture 2" descr="http://opmaat-eduware.nl/uploadmap/gezichtsuitdrukkingen-_Combineren/Teleurgestel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5733256"/>
            <a:ext cx="792089" cy="1120702"/>
          </a:xfrm>
          <a:prstGeom prst="rect">
            <a:avLst/>
          </a:prstGeom>
          <a:noFill/>
        </p:spPr>
      </p:pic>
      <p:sp>
        <p:nvSpPr>
          <p:cNvPr id="1028" name="AutoShape 4" descr="http://apopcalypse.dewlines.org/files/2012/06/success-in-sports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http://images.sodahead.com/polls/0/0/3/8/1/8/5/3/5/935344683_success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645024"/>
            <a:ext cx="1728192" cy="1944216"/>
          </a:xfrm>
          <a:prstGeom prst="rect">
            <a:avLst/>
          </a:prstGeom>
          <a:noFill/>
        </p:spPr>
      </p:pic>
      <p:pic>
        <p:nvPicPr>
          <p:cNvPr id="1036" name="Picture 12" descr="http://cdn2-b.examiner.com/sites/default/files/styles/image_content_width/hash/87/68/87681f16d108bfc01e00493c73e7e139.jpg?itok=_FGB6oq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271" y="1781386"/>
            <a:ext cx="2264289" cy="2397646"/>
          </a:xfrm>
          <a:prstGeom prst="rect">
            <a:avLst/>
          </a:prstGeom>
          <a:noFill/>
        </p:spPr>
      </p:pic>
      <p:sp>
        <p:nvSpPr>
          <p:cNvPr id="28" name="Rechthoek 27">
            <a:extLst>
              <a:ext uri="{FF2B5EF4-FFF2-40B4-BE49-F238E27FC236}">
                <a16:creationId xmlns:a16="http://schemas.microsoft.com/office/drawing/2014/main" id="{729CD9AB-EDA4-4E78-A3A4-896F32D14A0A}"/>
              </a:ext>
            </a:extLst>
          </p:cNvPr>
          <p:cNvSpPr/>
          <p:nvPr/>
        </p:nvSpPr>
        <p:spPr>
          <a:xfrm>
            <a:off x="10218822" y="6487874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FF8D2DCA-8181-4CF0-9B73-4CD97808B94F}"/>
              </a:ext>
            </a:extLst>
          </p:cNvPr>
          <p:cNvSpPr/>
          <p:nvPr/>
        </p:nvSpPr>
        <p:spPr>
          <a:xfrm>
            <a:off x="4565761" y="5995896"/>
            <a:ext cx="4391808" cy="297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4552AC52-1D51-4B2B-A1BB-B6329B6EA89B}"/>
              </a:ext>
            </a:extLst>
          </p:cNvPr>
          <p:cNvSpPr/>
          <p:nvPr/>
        </p:nvSpPr>
        <p:spPr>
          <a:xfrm rot="10800000">
            <a:off x="1225117" y="1020798"/>
            <a:ext cx="424809" cy="4424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50" grpId="0" animBg="1"/>
      <p:bldP spid="51" grpId="0" animBg="1"/>
      <p:bldP spid="52" grpId="0" animBg="1"/>
      <p:bldP spid="18" grpId="0"/>
      <p:bldP spid="19" grpId="0"/>
      <p:bldP spid="21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855641" y="260649"/>
            <a:ext cx="6572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“</a:t>
            </a:r>
            <a:r>
              <a:rPr lang="de-DE" sz="3200" b="1" dirty="0">
                <a:solidFill>
                  <a:srgbClr val="0000FF"/>
                </a:solidFill>
              </a:rPr>
              <a:t>Es gibt keinen Fehler, nur Erfahrung</a:t>
            </a:r>
            <a:r>
              <a:rPr lang="nl-NL" sz="3200" b="1" dirty="0">
                <a:solidFill>
                  <a:srgbClr val="0000FF"/>
                </a:solidFill>
              </a:rPr>
              <a:t>”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514909" y="6137862"/>
            <a:ext cx="6582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</a:rPr>
              <a:t>Gebe ich auf oder mache ich weiter?</a:t>
            </a:r>
            <a:endParaRPr lang="nl-NL" sz="3200" b="1" dirty="0">
              <a:solidFill>
                <a:srgbClr val="0000FF"/>
              </a:solidFill>
            </a:endParaRPr>
          </a:p>
        </p:txBody>
      </p:sp>
      <p:pic>
        <p:nvPicPr>
          <p:cNvPr id="6" name="Afbeelding 5" descr="vallen opij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19150"/>
            <a:ext cx="8686800" cy="52197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B39834C-D1D8-40D8-BB65-7FAB01E839B3}"/>
              </a:ext>
            </a:extLst>
          </p:cNvPr>
          <p:cNvSpPr/>
          <p:nvPr/>
        </p:nvSpPr>
        <p:spPr>
          <a:xfrm>
            <a:off x="10218823" y="6487874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duim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54" y="499096"/>
            <a:ext cx="9180892" cy="164165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971856" y="-95976"/>
            <a:ext cx="857932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b="1" dirty="0" err="1">
                <a:solidFill>
                  <a:srgbClr val="FF0000"/>
                </a:solidFill>
              </a:rPr>
              <a:t>Übung</a:t>
            </a:r>
            <a:r>
              <a:rPr lang="nl-NL" sz="3100" b="1" dirty="0">
                <a:solidFill>
                  <a:srgbClr val="FF0000"/>
                </a:solidFill>
              </a:rPr>
              <a:t>: </a:t>
            </a:r>
            <a:r>
              <a:rPr lang="nl-NL" sz="3100" b="1" dirty="0" err="1">
                <a:solidFill>
                  <a:srgbClr val="FF0000"/>
                </a:solidFill>
              </a:rPr>
              <a:t>Lernen</a:t>
            </a:r>
            <a:r>
              <a:rPr lang="nl-NL" sz="3100" b="1" dirty="0">
                <a:solidFill>
                  <a:srgbClr val="FF0000"/>
                </a:solidFill>
              </a:rPr>
              <a:t>, </a:t>
            </a:r>
            <a:r>
              <a:rPr lang="nl-NL" sz="3100" b="1" dirty="0" err="1">
                <a:solidFill>
                  <a:srgbClr val="FF0000"/>
                </a:solidFill>
              </a:rPr>
              <a:t>Komplimente</a:t>
            </a:r>
            <a:r>
              <a:rPr lang="nl-NL" sz="3100" b="1" dirty="0">
                <a:solidFill>
                  <a:srgbClr val="FF0000"/>
                </a:solidFill>
              </a:rPr>
              <a:t> </a:t>
            </a:r>
            <a:r>
              <a:rPr lang="nl-NL" sz="3100" b="1" dirty="0" err="1">
                <a:solidFill>
                  <a:srgbClr val="FF0000"/>
                </a:solidFill>
              </a:rPr>
              <a:t>zu</a:t>
            </a:r>
            <a:r>
              <a:rPr lang="nl-NL" sz="3100" b="1" dirty="0">
                <a:solidFill>
                  <a:srgbClr val="FF0000"/>
                </a:solidFill>
              </a:rPr>
              <a:t> </a:t>
            </a:r>
            <a:r>
              <a:rPr lang="nl-NL" sz="3100" b="1" dirty="0" err="1">
                <a:solidFill>
                  <a:srgbClr val="FF0000"/>
                </a:solidFill>
              </a:rPr>
              <a:t>geben</a:t>
            </a:r>
            <a:endParaRPr lang="nl-NL" sz="3100" b="1" dirty="0">
              <a:solidFill>
                <a:srgbClr val="FF0000"/>
              </a:solidFill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36E25E0C-BDD1-4DD3-9ED6-DAB9E5511117}"/>
              </a:ext>
            </a:extLst>
          </p:cNvPr>
          <p:cNvSpPr/>
          <p:nvPr/>
        </p:nvSpPr>
        <p:spPr>
          <a:xfrm>
            <a:off x="10423578" y="6563795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6B7ACBEE-61BD-4050-94AD-2D3097647844}"/>
              </a:ext>
            </a:extLst>
          </p:cNvPr>
          <p:cNvSpPr/>
          <p:nvPr/>
        </p:nvSpPr>
        <p:spPr>
          <a:xfrm>
            <a:off x="1640997" y="2540656"/>
            <a:ext cx="9028771" cy="4353185"/>
          </a:xfrm>
          <a:prstGeom prst="roundRect">
            <a:avLst/>
          </a:prstGeom>
          <a:solidFill>
            <a:srgbClr val="FF9B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EB2928D-6DD9-4349-99B5-FEA1D60A59DD}"/>
              </a:ext>
            </a:extLst>
          </p:cNvPr>
          <p:cNvSpPr/>
          <p:nvPr/>
        </p:nvSpPr>
        <p:spPr>
          <a:xfrm>
            <a:off x="5762484" y="3067715"/>
            <a:ext cx="3977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Ich</a:t>
            </a:r>
            <a:r>
              <a:rPr lang="nl-NL" sz="2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mag es immer, </a:t>
            </a:r>
            <a:r>
              <a:rPr lang="nl-NL" sz="2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wenn</a:t>
            </a:r>
            <a:r>
              <a:rPr lang="nl-NL" sz="2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 da bist!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7FF250D6-07B3-4B09-8F8E-510DC4618941}"/>
              </a:ext>
            </a:extLst>
          </p:cNvPr>
          <p:cNvSpPr/>
          <p:nvPr/>
        </p:nvSpPr>
        <p:spPr>
          <a:xfrm>
            <a:off x="3507749" y="3616701"/>
            <a:ext cx="37171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Wie </a:t>
            </a:r>
            <a:r>
              <a:rPr lang="nl-NL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schön</a:t>
            </a:r>
            <a:r>
              <a:rPr lang="nl-NL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nl-NL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dass</a:t>
            </a:r>
            <a:r>
              <a:rPr lang="nl-NL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 </a:t>
            </a:r>
            <a:r>
              <a:rPr lang="nl-NL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mich</a:t>
            </a:r>
            <a:r>
              <a:rPr lang="nl-NL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anrufst</a:t>
            </a:r>
            <a:r>
              <a:rPr lang="nl-NL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9AB23124-F521-4F8C-9991-DECB0662039B}"/>
              </a:ext>
            </a:extLst>
          </p:cNvPr>
          <p:cNvSpPr/>
          <p:nvPr/>
        </p:nvSpPr>
        <p:spPr>
          <a:xfrm>
            <a:off x="1846554" y="4262635"/>
            <a:ext cx="42307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 für eine schöne Jacke Du an hast!</a:t>
            </a:r>
            <a:endParaRPr lang="nl-NL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C78C4E7C-DCBE-4793-8E17-BEB8A6D4A0A7}"/>
              </a:ext>
            </a:extLst>
          </p:cNvPr>
          <p:cNvSpPr/>
          <p:nvPr/>
        </p:nvSpPr>
        <p:spPr>
          <a:xfrm>
            <a:off x="3632864" y="5083987"/>
            <a:ext cx="34612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0"/>
                <a:solidFill>
                  <a:srgbClr val="007A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Wie klug Du das gemacht hast!</a:t>
            </a:r>
            <a:endParaRPr lang="nl-NL" sz="2000" b="1" dirty="0">
              <a:ln w="0"/>
              <a:solidFill>
                <a:srgbClr val="007A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F99AA333-DE7A-4FA3-B583-D8E70D0A19AD}"/>
              </a:ext>
            </a:extLst>
          </p:cNvPr>
          <p:cNvSpPr/>
          <p:nvPr/>
        </p:nvSpPr>
        <p:spPr>
          <a:xfrm>
            <a:off x="6500928" y="5417321"/>
            <a:ext cx="41587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1" dirty="0">
                <a:ln w="0"/>
                <a:solidFill>
                  <a:srgbClr val="F4E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Wie schön, dass Du so </a:t>
            </a:r>
            <a:br>
              <a:rPr lang="de-DE" sz="2000" b="1" dirty="0">
                <a:ln w="0"/>
                <a:solidFill>
                  <a:srgbClr val="F4E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2000" b="1" dirty="0">
                <a:ln w="0"/>
                <a:solidFill>
                  <a:srgbClr val="F4E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viel Einfühlungsvermögen dafür hast</a:t>
            </a:r>
            <a:r>
              <a:rPr lang="nl-NL" sz="2000" b="1" dirty="0">
                <a:ln w="0"/>
                <a:solidFill>
                  <a:srgbClr val="F4E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234F6825-4F70-4703-A77B-1F35CFF80229}"/>
              </a:ext>
            </a:extLst>
          </p:cNvPr>
          <p:cNvSpPr/>
          <p:nvPr/>
        </p:nvSpPr>
        <p:spPr>
          <a:xfrm>
            <a:off x="6068821" y="6297907"/>
            <a:ext cx="42500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 dirty="0" err="1">
                <a:ln w="0"/>
                <a:solidFill>
                  <a:srgbClr val="1874F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Ich</a:t>
            </a:r>
            <a:r>
              <a:rPr lang="nl-NL" sz="2000" b="1" dirty="0">
                <a:ln w="0"/>
                <a:solidFill>
                  <a:srgbClr val="1874F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bin </a:t>
            </a:r>
            <a:r>
              <a:rPr lang="nl-NL" sz="2000" b="1" dirty="0" err="1">
                <a:ln w="0"/>
                <a:solidFill>
                  <a:srgbClr val="1874F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überzeugt</a:t>
            </a:r>
            <a:r>
              <a:rPr lang="nl-NL" sz="2000" b="1" dirty="0">
                <a:ln w="0"/>
                <a:solidFill>
                  <a:srgbClr val="1874F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nl-NL" sz="2000" b="1" dirty="0" err="1">
                <a:ln w="0"/>
                <a:solidFill>
                  <a:srgbClr val="1874F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dass</a:t>
            </a:r>
            <a:r>
              <a:rPr lang="nl-NL" sz="2000" b="1" dirty="0">
                <a:ln w="0"/>
                <a:solidFill>
                  <a:srgbClr val="1874F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 das </a:t>
            </a:r>
            <a:r>
              <a:rPr lang="nl-NL" sz="2000" b="1" dirty="0" err="1">
                <a:ln w="0"/>
                <a:solidFill>
                  <a:srgbClr val="1874F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kannst</a:t>
            </a:r>
            <a:r>
              <a:rPr lang="nl-NL" sz="2000" b="1" dirty="0">
                <a:ln w="0"/>
                <a:solidFill>
                  <a:srgbClr val="1874F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7C6E3BB-73FB-4CEB-8BED-2E4A6D3721F1}"/>
              </a:ext>
            </a:extLst>
          </p:cNvPr>
          <p:cNvSpPr/>
          <p:nvPr/>
        </p:nvSpPr>
        <p:spPr>
          <a:xfrm>
            <a:off x="7116972" y="2492897"/>
            <a:ext cx="1319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b="1" i="1" dirty="0" err="1">
                <a:solidFill>
                  <a:srgbClr val="FF0000"/>
                </a:solidFill>
              </a:rPr>
              <a:t>Beispiele</a:t>
            </a:r>
            <a:endParaRPr lang="nl-NL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7" grpId="0"/>
      <p:bldP spid="48" grpId="0"/>
      <p:bldP spid="49" grpId="0"/>
      <p:bldP spid="50" grpId="0"/>
      <p:bldP spid="5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54253" y="7556"/>
            <a:ext cx="9269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 err="1">
                <a:solidFill>
                  <a:srgbClr val="0000FF"/>
                </a:solidFill>
              </a:rPr>
              <a:t>Übung</a:t>
            </a:r>
            <a:r>
              <a:rPr lang="nl-NL" sz="4400" b="1" dirty="0">
                <a:solidFill>
                  <a:srgbClr val="0000FF"/>
                </a:solidFill>
              </a:rPr>
              <a:t>: </a:t>
            </a:r>
            <a:r>
              <a:rPr lang="nl-NL" sz="4400" b="1" dirty="0" err="1">
                <a:solidFill>
                  <a:srgbClr val="0000FF"/>
                </a:solidFill>
              </a:rPr>
              <a:t>Lernen</a:t>
            </a:r>
            <a:r>
              <a:rPr lang="nl-NL" sz="4400" b="1" dirty="0">
                <a:solidFill>
                  <a:srgbClr val="0000FF"/>
                </a:solidFill>
              </a:rPr>
              <a:t>, </a:t>
            </a:r>
            <a:r>
              <a:rPr lang="nl-NL" sz="4400" b="1" dirty="0" err="1">
                <a:solidFill>
                  <a:srgbClr val="0000FF"/>
                </a:solidFill>
              </a:rPr>
              <a:t>Komplimente</a:t>
            </a:r>
            <a:r>
              <a:rPr lang="nl-NL" sz="4400" b="1" dirty="0">
                <a:solidFill>
                  <a:srgbClr val="0000FF"/>
                </a:solidFill>
              </a:rPr>
              <a:t> </a:t>
            </a:r>
            <a:r>
              <a:rPr lang="nl-NL" sz="4400" b="1" dirty="0" err="1">
                <a:solidFill>
                  <a:srgbClr val="0000FF"/>
                </a:solidFill>
              </a:rPr>
              <a:t>zu</a:t>
            </a:r>
            <a:r>
              <a:rPr lang="nl-NL" sz="4400" b="1" dirty="0">
                <a:solidFill>
                  <a:srgbClr val="0000FF"/>
                </a:solidFill>
              </a:rPr>
              <a:t> </a:t>
            </a:r>
            <a:r>
              <a:rPr lang="nl-NL" sz="4400" b="1" dirty="0" err="1">
                <a:solidFill>
                  <a:srgbClr val="0000FF"/>
                </a:solidFill>
              </a:rPr>
              <a:t>geben</a:t>
            </a:r>
            <a:endParaRPr lang="nl-NL" sz="4400" b="1" dirty="0">
              <a:solidFill>
                <a:srgbClr val="0000FF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49472" y="1012803"/>
            <a:ext cx="8444112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rgbClr val="0000FF"/>
                </a:solidFill>
              </a:rPr>
              <a:t>Bedenke mindestens 4 Komplimente für jemanden, mit dem Du Deine Beziehung verbessern möchtest. (in Paaren in Breakoutrooms)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>
                <a:solidFill>
                  <a:srgbClr val="0000FF"/>
                </a:solidFill>
              </a:rPr>
              <a:t>Aufrichtig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>
                <a:solidFill>
                  <a:srgbClr val="0000FF"/>
                </a:solidFill>
              </a:rPr>
              <a:t>Es fühlt sich echt an.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>
                <a:solidFill>
                  <a:srgbClr val="0000FF"/>
                </a:solidFill>
              </a:rPr>
              <a:t>Nicht zu groß, </a:t>
            </a:r>
            <a:r>
              <a:rPr lang="de-DE" sz="2400" dirty="0" err="1">
                <a:solidFill>
                  <a:srgbClr val="0000FF"/>
                </a:solidFill>
              </a:rPr>
              <a:t>zB</a:t>
            </a:r>
            <a:r>
              <a:rPr lang="de-DE" sz="2400" dirty="0">
                <a:solidFill>
                  <a:srgbClr val="0000FF"/>
                </a:solidFill>
              </a:rPr>
              <a:t>: „D</a:t>
            </a:r>
            <a:r>
              <a:rPr lang="de-DE" sz="2400" i="1" dirty="0">
                <a:solidFill>
                  <a:srgbClr val="0000FF"/>
                </a:solidFill>
              </a:rPr>
              <a:t>u bist ein Experte“</a:t>
            </a:r>
            <a:r>
              <a:rPr lang="de-DE" sz="2400" dirty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>
                <a:solidFill>
                  <a:srgbClr val="0000FF"/>
                </a:solidFill>
              </a:rPr>
              <a:t>Nicht zu klein, </a:t>
            </a:r>
            <a:r>
              <a:rPr lang="de-DE" sz="2400" dirty="0" err="1">
                <a:solidFill>
                  <a:srgbClr val="0000FF"/>
                </a:solidFill>
              </a:rPr>
              <a:t>zB</a:t>
            </a:r>
            <a:r>
              <a:rPr lang="de-DE" sz="2400" dirty="0">
                <a:solidFill>
                  <a:srgbClr val="0000FF"/>
                </a:solidFill>
              </a:rPr>
              <a:t>: „</a:t>
            </a:r>
            <a:r>
              <a:rPr lang="de-DE" sz="2400" i="1" dirty="0">
                <a:solidFill>
                  <a:srgbClr val="0000FF"/>
                </a:solidFill>
              </a:rPr>
              <a:t>Du bist manchmal ein bisschen nett“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>
                <a:solidFill>
                  <a:srgbClr val="0000FF"/>
                </a:solidFill>
              </a:rPr>
              <a:t>Es soll spezifisch sein.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rgbClr val="0000FF"/>
                </a:solidFill>
              </a:rPr>
              <a:t>6.   Sag diese Komplimente Deinem Partner laut und frage, wie sich dies anfühlt.</a:t>
            </a:r>
          </a:p>
        </p:txBody>
      </p:sp>
      <p:pic>
        <p:nvPicPr>
          <p:cNvPr id="4098" name="Picture 2" descr="Vrijeschoolbeweging Waarderen door complimenteren ...">
            <a:extLst>
              <a:ext uri="{FF2B5EF4-FFF2-40B4-BE49-F238E27FC236}">
                <a16:creationId xmlns:a16="http://schemas.microsoft.com/office/drawing/2014/main" id="{EB92A5E2-2562-49C2-983D-3811E88B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4724" y="3743858"/>
            <a:ext cx="4107276" cy="306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56196" y="548681"/>
            <a:ext cx="701890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nl-NL" sz="80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Verstärkende</a:t>
            </a:r>
            <a:r>
              <a:rPr lang="nl-NL" sz="8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 </a:t>
            </a:r>
            <a:br>
              <a:rPr lang="nl-NL" sz="8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</a:br>
            <a:r>
              <a:rPr lang="nl-NL" sz="80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Überzeugungen</a:t>
            </a:r>
            <a:endParaRPr lang="nl-NL" sz="3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Afbeeldingsresultaat voor overtuigin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3933056"/>
            <a:ext cx="4252970" cy="2160240"/>
          </a:xfrm>
          <a:prstGeom prst="rect">
            <a:avLst/>
          </a:prstGeom>
          <a:noFill/>
        </p:spPr>
      </p:pic>
      <p:pic>
        <p:nvPicPr>
          <p:cNvPr id="19460" name="Picture 4" descr="Gerelateerde afbee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3789040"/>
            <a:ext cx="2808312" cy="2910030"/>
          </a:xfrm>
          <a:prstGeom prst="rect">
            <a:avLst/>
          </a:prstGeom>
          <a:noFill/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F5E49C1-1BCB-4D59-9675-2C36336DD44E}"/>
              </a:ext>
            </a:extLst>
          </p:cNvPr>
          <p:cNvSpPr/>
          <p:nvPr/>
        </p:nvSpPr>
        <p:spPr>
          <a:xfrm>
            <a:off x="10249280" y="6487874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73F4A60-30B4-452E-91E5-110045AB83A1}"/>
              </a:ext>
            </a:extLst>
          </p:cNvPr>
          <p:cNvSpPr txBox="1"/>
          <p:nvPr/>
        </p:nvSpPr>
        <p:spPr>
          <a:xfrm>
            <a:off x="3291840" y="4034584"/>
            <a:ext cx="267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Un</a:t>
            </a:r>
            <a:r>
              <a:rPr lang="nl-NL" dirty="0"/>
              <a:t>       </a:t>
            </a:r>
            <a:r>
              <a:rPr lang="nl-NL" dirty="0" err="1"/>
              <a:t>möglich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964554-DADB-49C6-B90D-B89922552890}"/>
              </a:ext>
            </a:extLst>
          </p:cNvPr>
          <p:cNvSpPr txBox="1"/>
          <p:nvPr/>
        </p:nvSpPr>
        <p:spPr>
          <a:xfrm>
            <a:off x="304800" y="450919"/>
            <a:ext cx="32385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1. Die Gedanken sind frei,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wer kann sie erraten,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sie fliehen</a:t>
            </a:r>
            <a:r>
              <a:rPr lang="de-DE" b="0" i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vorbei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wie nächtliche Schatten.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Kein Mensch kann sie wissen,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kein Jäger erschießen,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es bleibet dabei:</a:t>
            </a:r>
            <a:r>
              <a:rPr lang="de-DE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[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die Gedanken sind frei.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9A4E19B-4876-4D40-A312-07A7E0C5DFC4}"/>
              </a:ext>
            </a:extLst>
          </p:cNvPr>
          <p:cNvSpPr txBox="1"/>
          <p:nvPr/>
        </p:nvSpPr>
        <p:spPr>
          <a:xfrm>
            <a:off x="5410202" y="450919"/>
            <a:ext cx="3238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4. Und sperrt man mich ein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im finsteren Kerker,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das alles sind rein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vergebliche Werke;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denn meine Gedanken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zerreißen die Schranken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und Mauern entzwei: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die Gedanken sind frei.</a:t>
            </a:r>
            <a:endParaRPr lang="de-DE" dirty="0"/>
          </a:p>
        </p:txBody>
      </p:sp>
      <p:pic>
        <p:nvPicPr>
          <p:cNvPr id="1026" name="Picture 2" descr="Treffpunkt Leben Ditzingen">
            <a:extLst>
              <a:ext uri="{FF2B5EF4-FFF2-40B4-BE49-F238E27FC236}">
                <a16:creationId xmlns:a16="http://schemas.microsoft.com/office/drawing/2014/main" id="{8783A897-2D93-47C9-8FCA-87719B6CA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0"/>
          <a:stretch/>
        </p:blipFill>
        <p:spPr bwMode="auto">
          <a:xfrm>
            <a:off x="3462502" y="3103691"/>
            <a:ext cx="8424698" cy="375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1D445F9-0EB4-4D85-A8B4-C7B20BCC71B2}"/>
              </a:ext>
            </a:extLst>
          </p:cNvPr>
          <p:cNvSpPr txBox="1"/>
          <p:nvPr/>
        </p:nvSpPr>
        <p:spPr>
          <a:xfrm>
            <a:off x="304800" y="3429000"/>
            <a:ext cx="3238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2. Ich denke, was ich will,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und was mich beglücket,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doch alles in der Still,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und wie es sich schicket.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Mein Wunsch und Begehren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kann niemand verwehren,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es bleibet dabei: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die Gedanken sind frei.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C82C6A6-B1C9-4B35-B2E0-CF6CB9DDF703}"/>
              </a:ext>
            </a:extLst>
          </p:cNvPr>
          <p:cNvSpPr txBox="1"/>
          <p:nvPr/>
        </p:nvSpPr>
        <p:spPr>
          <a:xfrm>
            <a:off x="8524875" y="518368"/>
            <a:ext cx="3238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5. Drum will ich auf immer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den Sorgen entsagen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und will mich auch nimmer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mit Grillen mehr plagen.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Man kann ja im Herzen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stets lachen und scherzen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und denken dabei: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die Gedanken sind frei.</a:t>
            </a:r>
            <a:endParaRPr lang="de-D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5B04D04-100B-4773-8356-A47875D79213}"/>
              </a:ext>
            </a:extLst>
          </p:cNvPr>
          <p:cNvSpPr txBox="1"/>
          <p:nvPr/>
        </p:nvSpPr>
        <p:spPr>
          <a:xfrm>
            <a:off x="714375" y="81587"/>
            <a:ext cx="10420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Um 1780 wurde der Text von ‘Die Gedanken sind Frei‘ zum ersten Mal auf Flugblättern veröffentlicht.</a:t>
            </a:r>
            <a:endParaRPr lang="de-DE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5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u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39982"/>
            <a:ext cx="9144000" cy="631801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 rot="983856">
            <a:off x="5246120" y="2954012"/>
            <a:ext cx="5290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Die </a:t>
            </a:r>
            <a:r>
              <a:rPr lang="nl-NL" sz="2800" b="1" dirty="0" err="1">
                <a:solidFill>
                  <a:srgbClr val="0000FF"/>
                </a:solidFill>
              </a:rPr>
              <a:t>Mauer</a:t>
            </a:r>
            <a:r>
              <a:rPr lang="nl-NL" sz="2800" b="1" dirty="0">
                <a:solidFill>
                  <a:srgbClr val="0000FF"/>
                </a:solidFill>
              </a:rPr>
              <a:t> der von Dir </a:t>
            </a:r>
            <a:r>
              <a:rPr lang="nl-NL" sz="2800" b="1" dirty="0" err="1">
                <a:solidFill>
                  <a:srgbClr val="0000FF"/>
                </a:solidFill>
              </a:rPr>
              <a:t>selbst</a:t>
            </a:r>
            <a:r>
              <a:rPr lang="nl-NL" sz="2800" b="1" dirty="0">
                <a:solidFill>
                  <a:srgbClr val="0000FF"/>
                </a:solidFill>
              </a:rPr>
              <a:t> </a:t>
            </a:r>
            <a:r>
              <a:rPr lang="nl-NL" sz="2800" b="1" dirty="0" err="1">
                <a:solidFill>
                  <a:srgbClr val="0000FF"/>
                </a:solidFill>
              </a:rPr>
              <a:t>enwickelten</a:t>
            </a:r>
            <a:r>
              <a:rPr lang="nl-NL" sz="2800" b="1" dirty="0">
                <a:solidFill>
                  <a:srgbClr val="0000FF"/>
                </a:solidFill>
              </a:rPr>
              <a:t> </a:t>
            </a:r>
            <a:r>
              <a:rPr lang="nl-NL" sz="2800" b="1" dirty="0" err="1">
                <a:solidFill>
                  <a:srgbClr val="0000FF"/>
                </a:solidFill>
              </a:rPr>
              <a:t>einschränkenden</a:t>
            </a:r>
            <a:r>
              <a:rPr lang="nl-NL" sz="2800" b="1" dirty="0">
                <a:solidFill>
                  <a:srgbClr val="0000FF"/>
                </a:solidFill>
              </a:rPr>
              <a:t> </a:t>
            </a:r>
            <a:r>
              <a:rPr lang="nl-NL" sz="2800" b="1" dirty="0" err="1">
                <a:solidFill>
                  <a:srgbClr val="0000FF"/>
                </a:solidFill>
              </a:rPr>
              <a:t>Überzeugungen</a:t>
            </a:r>
            <a:endParaRPr lang="nl-NL" sz="2800" b="1" dirty="0">
              <a:solidFill>
                <a:srgbClr val="0000FF"/>
              </a:solidFill>
            </a:endParaRPr>
          </a:p>
        </p:txBody>
      </p:sp>
      <p:sp>
        <p:nvSpPr>
          <p:cNvPr id="4" name="PIJL-OMHOOG 3"/>
          <p:cNvSpPr/>
          <p:nvPr/>
        </p:nvSpPr>
        <p:spPr>
          <a:xfrm rot="3053441">
            <a:off x="4969213" y="3428306"/>
            <a:ext cx="1481554" cy="1327049"/>
          </a:xfrm>
          <a:prstGeom prst="upArrow">
            <a:avLst>
              <a:gd name="adj1" fmla="val 50000"/>
              <a:gd name="adj2" fmla="val 98150"/>
            </a:avLst>
          </a:prstGeom>
          <a:solidFill>
            <a:srgbClr val="C0E002"/>
          </a:solidFill>
          <a:ln>
            <a:solidFill>
              <a:srgbClr val="C0E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nl-NL" sz="1600" b="1" i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 rot="984218">
            <a:off x="1843698" y="1382772"/>
            <a:ext cx="1004041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>
                <a:solidFill>
                  <a:srgbClr val="FF0000"/>
                </a:solidFill>
              </a:rPr>
              <a:t>Wie sehr behindert Dich die Mauer der von Dir selbst</a:t>
            </a:r>
          </a:p>
          <a:p>
            <a:pPr algn="ctr"/>
            <a:r>
              <a:rPr lang="de-DE" sz="2400" b="1" i="1" dirty="0">
                <a:solidFill>
                  <a:srgbClr val="FF0000"/>
                </a:solidFill>
              </a:rPr>
              <a:t> entwickelten einschränkenden Überzeugungen?</a:t>
            </a:r>
            <a:endParaRPr lang="nl-NL" sz="2400" b="1" i="1" dirty="0">
              <a:solidFill>
                <a:srgbClr val="FF0000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A031741-759E-4990-BADA-DA6160CF7A06}"/>
              </a:ext>
            </a:extLst>
          </p:cNvPr>
          <p:cNvSpPr/>
          <p:nvPr/>
        </p:nvSpPr>
        <p:spPr>
          <a:xfrm>
            <a:off x="10249280" y="6487874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1219</Words>
  <Application>Microsoft Office PowerPoint</Application>
  <PresentationFormat>Breedbeeld</PresentationFormat>
  <Paragraphs>186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Ein Baum um eine neue Überzeugung zu finden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sytse tjallingii</dc:creator>
  <cp:lastModifiedBy>Marlies Tjallingii</cp:lastModifiedBy>
  <cp:revision>78</cp:revision>
  <dcterms:created xsi:type="dcterms:W3CDTF">2021-03-11T15:42:08Z</dcterms:created>
  <dcterms:modified xsi:type="dcterms:W3CDTF">2021-03-26T11:12:52Z</dcterms:modified>
</cp:coreProperties>
</file>