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25" r:id="rId3"/>
    <p:sldId id="577" r:id="rId4"/>
    <p:sldId id="545" r:id="rId5"/>
    <p:sldId id="579" r:id="rId6"/>
    <p:sldId id="565" r:id="rId7"/>
    <p:sldId id="566" r:id="rId8"/>
    <p:sldId id="398" r:id="rId9"/>
    <p:sldId id="435" r:id="rId10"/>
    <p:sldId id="562" r:id="rId11"/>
    <p:sldId id="421" r:id="rId12"/>
    <p:sldId id="493" r:id="rId13"/>
    <p:sldId id="384" r:id="rId14"/>
    <p:sldId id="580" r:id="rId15"/>
    <p:sldId id="339" r:id="rId16"/>
    <p:sldId id="404" r:id="rId17"/>
    <p:sldId id="374" r:id="rId18"/>
    <p:sldId id="400" r:id="rId19"/>
    <p:sldId id="544" r:id="rId20"/>
    <p:sldId id="546" r:id="rId21"/>
    <p:sldId id="581" r:id="rId22"/>
    <p:sldId id="547" r:id="rId23"/>
    <p:sldId id="548" r:id="rId24"/>
    <p:sldId id="576" r:id="rId25"/>
    <p:sldId id="549" r:id="rId26"/>
    <p:sldId id="550" r:id="rId27"/>
    <p:sldId id="551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81897-A5B2-4E7F-B7D8-6C4AE57849D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7E51-81CE-4AD8-82A6-609B748639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75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33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16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D39F2-1A8A-4B35-87B9-6B9731157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D949B5-4765-493A-98C2-D53CD44F9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DDB7CB-CB4A-458A-B777-51B728AC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1474CE-C074-4E89-9B9D-83AE05B6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4340E-2402-411D-A350-3C660460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2094A-B1BD-4426-A667-A43897B7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DB1C50-B669-43C1-9C5D-D9F2ED475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4417DD-F1CE-4ECE-8483-6A8C008A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FF0745-43E2-4A1D-86CA-818CEC1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2C5DB4-2AAD-4156-B05A-82D080C0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61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E3CAC1-22F2-4D3B-A963-881155BA7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4F9CF8-BE19-44C1-BB71-E13CD6969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9D557E-F5E3-4323-BD76-F86E833D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843211-9C08-4E93-9556-70630BE7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5EE1B6-77C9-488C-98EE-107D9967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07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A5566-16F3-4E37-A8B3-15B596C0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710821-C424-4276-BFDA-19BA1DFEA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F9983F-0C46-4BD7-9134-3DBDFC08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E67DFD-1E0B-42BF-B2D3-9E89B718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3AA571-3315-4D64-BA6C-02040EA2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47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AB181-653A-4D38-AA34-8DC7311D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FC8D3B-D526-4817-AEEA-2093FCE3D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43C70-5A06-40EA-ACDC-6B4B2B82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B61656-B4F9-4082-AA6C-3013B8EA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BCF5F0-743F-4727-8CEE-FB482ACF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28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AAE9-064C-4E7C-A066-3219D8EC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322ED9-EE65-427B-BEB1-62C7E15D7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A8301D-BE1D-4DED-938A-A05E42B4A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6DC145-C80C-4CB7-A3F3-CB7B4858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39F653-B822-4D55-BE2D-92722958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B92C92-7C30-47BF-B33F-AC6BB4CD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6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50E01-0F1D-49C4-BBA5-EAAE1E29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CF2CFA-ED2A-4296-AD04-6092B9E6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CB70EC-29E0-4E57-B85B-B8CB8D0C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7EEC72-BA50-4E5F-A830-E29BAD5A3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E9C9B7-5E37-496B-BB7F-311B8FBB3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3531A63-D435-45AC-8ECD-5995BCB8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56A315-2C35-49BF-A574-58D22BD5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13DA83-9352-4821-B3AC-6E675404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30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D842A-17DC-45EB-BDD5-8FB7C6CC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555918-51A1-4B8B-804A-FE92101D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3761FE-1A30-4004-B869-7B4E2BA7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05ACA7-FF01-416C-BECE-77059D33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8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E289F5-B5C0-4885-91E3-C5C7CA31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72EA43-0E37-40EB-BA61-506DE971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DB7E7E-30BE-45B3-9357-B56C384B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25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FD3A4-38D2-4FC9-BA1B-DCEB7676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038959-B983-4FA5-BB59-D47E2F35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508D53-3350-4A31-AF2D-215E9B6F9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666865-AF67-43BA-8F1E-BE63A837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1A579B-C471-40DC-AC0E-DDAC507D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522D0B-235C-44B8-BA28-5AB18D24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07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81FC3-871B-4F89-8362-89E16C3F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D7CBA3-A837-4C2F-8DEB-143D8E70E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A0B1DF-47F6-4B6E-8086-EEC1CB80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7B42FB-A8E6-4728-A760-A1B35BD5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143F38-ADD6-4964-B6F4-C8BDAE82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B05183-B5B8-4DCA-AAC6-87F08840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44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AF43BF-BF62-4A1C-BFB8-23A1C777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A57B08-7454-4EB9-94CA-39ED5108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FB62C7-7B9E-4DFE-87DD-82F24DE19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CCAC4F-337C-41F3-9391-7323B4A3D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B195B6-92D3-4D42-9431-F8AA4C5F7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8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B9FED606-7383-4797-8552-29D2FCA9E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0536" y="5426207"/>
            <a:ext cx="5920917" cy="1057672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rgbClr val="0000FF"/>
                </a:solidFill>
              </a:rPr>
              <a:t>Verbindung PAG mit NLP</a:t>
            </a:r>
          </a:p>
          <a:p>
            <a:r>
              <a:rPr lang="de-DE" dirty="0">
                <a:solidFill>
                  <a:srgbClr val="0000FF"/>
                </a:solidFill>
              </a:rPr>
              <a:t>Trainers: Sytse und Marlies Tjallingii</a:t>
            </a:r>
          </a:p>
          <a:p>
            <a:r>
              <a:rPr lang="de-DE" dirty="0">
                <a:solidFill>
                  <a:srgbClr val="0000FF"/>
                </a:solidFill>
              </a:rPr>
              <a:t>13 März, 2021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BA945CE-A1E6-4E50-BB07-455885570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230" y="3047388"/>
            <a:ext cx="3642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Willkommen!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04A9A07-7053-4FD0-8296-4A0F8268A7AB}"/>
              </a:ext>
            </a:extLst>
          </p:cNvPr>
          <p:cNvSpPr txBox="1"/>
          <p:nvPr/>
        </p:nvSpPr>
        <p:spPr>
          <a:xfrm>
            <a:off x="6508381" y="623911"/>
            <a:ext cx="4598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NLP für </a:t>
            </a:r>
            <a:r>
              <a:rPr lang="de-DE" sz="3600" b="1" dirty="0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r>
              <a:rPr lang="de-DE" sz="36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ie PAG- Trainerfortbildung</a:t>
            </a:r>
            <a:endParaRPr lang="de-DE" sz="3600" b="1" dirty="0">
              <a:solidFill>
                <a:srgbClr val="0000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7EFD94-DA4A-45EC-8F70-898037C0CD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43" y="296683"/>
            <a:ext cx="5760638" cy="5501409"/>
          </a:xfrm>
          <a:prstGeom prst="rect">
            <a:avLst/>
          </a:prstGeom>
        </p:spPr>
      </p:pic>
      <p:sp>
        <p:nvSpPr>
          <p:cNvPr id="11" name="WordArt 4">
            <a:extLst>
              <a:ext uri="{FF2B5EF4-FFF2-40B4-BE49-F238E27FC236}">
                <a16:creationId xmlns:a16="http://schemas.microsoft.com/office/drawing/2014/main" id="{A5B3E52A-7A9F-4AE1-B949-BB9D44EE4B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936" y="522514"/>
            <a:ext cx="4598253" cy="389273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47309"/>
              </a:avLst>
            </a:prstTxWarp>
          </a:bodyPr>
          <a:lstStyle/>
          <a:p>
            <a:pPr algn="ctr" rtl="0"/>
            <a:r>
              <a:rPr lang="nl-NL" sz="6000" kern="10" spc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Respekt</a:t>
            </a:r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</a:t>
            </a:r>
            <a:r>
              <a:rPr lang="nl-NL" sz="6000" kern="10" spc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für</a:t>
            </a:r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das </a:t>
            </a:r>
            <a:r>
              <a:rPr lang="nl-NL" sz="6000" kern="10" spc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Modell</a:t>
            </a:r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von der Welt des Anderen </a:t>
            </a:r>
            <a:r>
              <a:rPr lang="nl-NL" sz="6000" kern="10" spc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un</a:t>
            </a:r>
            <a:r>
              <a:rPr lang="nl-NL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d</a:t>
            </a:r>
            <a:r>
              <a:rPr lang="nl-NL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 von Dir </a:t>
            </a:r>
            <a:r>
              <a:rPr lang="nl-NL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selbst</a:t>
            </a:r>
            <a:endParaRPr lang="nl-NL" sz="6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rush Script MT"/>
            </a:endParaRPr>
          </a:p>
        </p:txBody>
      </p:sp>
    </p:spTree>
    <p:extLst>
      <p:ext uri="{BB962C8B-B14F-4D97-AF65-F5344CB8AC3E}">
        <p14:creationId xmlns:p14="http://schemas.microsoft.com/office/powerpoint/2010/main" val="33904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814" y="1473746"/>
            <a:ext cx="1223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</a:rPr>
              <a:t>Was sind die individuellen Unterschiede in den internen Darstellungen?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02527" y="2044005"/>
            <a:ext cx="10803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000FF"/>
                </a:solidFill>
              </a:rPr>
              <a:t>Übung:  Schreibe mindestens 5 Wörter auf, die Dir einfallen, wenn Du das Wort </a:t>
            </a:r>
            <a:r>
              <a:rPr lang="de-DE" sz="4000" b="1" dirty="0">
                <a:solidFill>
                  <a:srgbClr val="FF0000"/>
                </a:solidFill>
              </a:rPr>
              <a:t>„Gefängnis“ </a:t>
            </a:r>
            <a:r>
              <a:rPr lang="de-DE" sz="3600" b="1" dirty="0">
                <a:solidFill>
                  <a:srgbClr val="0000FF"/>
                </a:solidFill>
              </a:rPr>
              <a:t>hörst.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1868488" y="18864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b="1">
                <a:solidFill>
                  <a:srgbClr val="3333CC"/>
                </a:solidFill>
              </a:rPr>
              <a:t>Innere</a:t>
            </a:r>
          </a:p>
          <a:p>
            <a:pPr algn="ctr"/>
            <a:r>
              <a:rPr lang="de-DE" sz="2800" b="1">
                <a:solidFill>
                  <a:srgbClr val="3333CC"/>
                </a:solidFill>
              </a:rPr>
              <a:t>Repräsentation</a:t>
            </a:r>
            <a:endParaRPr lang="de-DE" sz="3600" b="1">
              <a:solidFill>
                <a:srgbClr val="3333CC"/>
              </a:solidFill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4718786" y="188641"/>
            <a:ext cx="6960596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512618" y="3345682"/>
            <a:ext cx="11367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Wie viele dieser Wörter, die Du niedergeschrieben hast, werden vermutlich von allen geschrieben?</a:t>
            </a:r>
          </a:p>
          <a:p>
            <a:r>
              <a:rPr lang="de-DE" sz="2800" b="1" dirty="0">
                <a:solidFill>
                  <a:srgbClr val="0000FF"/>
                </a:solidFill>
              </a:rPr>
              <a:t>Vergleiche Deine 5 Wörter mit den Anderen in den Breakout-Räumen. </a:t>
            </a:r>
          </a:p>
          <a:p>
            <a:r>
              <a:rPr lang="de-DE" sz="2800" b="1" dirty="0">
                <a:solidFill>
                  <a:srgbClr val="0000FF"/>
                </a:solidFill>
              </a:rPr>
              <a:t>Schreibe die Wörter auf, die alle 4 Teilnehmer aufgeschrieben haben.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6DBD012-5DB8-4F9B-8F3A-9EF07DD75BBD}"/>
              </a:ext>
            </a:extLst>
          </p:cNvPr>
          <p:cNvSpPr txBox="1"/>
          <p:nvPr/>
        </p:nvSpPr>
        <p:spPr>
          <a:xfrm>
            <a:off x="512618" y="5284364"/>
            <a:ext cx="11367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Schlussfolgerung: Die einzelnen innere Repräsentationen sind viel unterschiedlicher als wir erwarten. Dies bedeutet, dass alle Weltmodelle der Menschen individuell unterschiedlich sind.</a:t>
            </a:r>
          </a:p>
        </p:txBody>
      </p:sp>
    </p:spTree>
    <p:extLst>
      <p:ext uri="{BB962C8B-B14F-4D97-AF65-F5344CB8AC3E}">
        <p14:creationId xmlns:p14="http://schemas.microsoft.com/office/powerpoint/2010/main" val="31123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4791" y="-55376"/>
            <a:ext cx="10006445" cy="96211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e-DE" sz="3200" b="1" i="1" dirty="0">
                <a:solidFill>
                  <a:srgbClr val="0000FF"/>
                </a:solidFill>
                <a:latin typeface="Brush Script MT" pitchFamily="66" charset="0"/>
                <a:ea typeface="+mn-ea"/>
                <a:cs typeface="+mn-cs"/>
              </a:rPr>
              <a:t>Grundannahme 1: </a:t>
            </a:r>
            <a:br>
              <a:rPr lang="de-DE" sz="3200" b="1" i="1" dirty="0">
                <a:solidFill>
                  <a:srgbClr val="0000FF"/>
                </a:solidFill>
                <a:latin typeface="Brush Script MT" pitchFamily="66" charset="0"/>
                <a:ea typeface="+mn-ea"/>
                <a:cs typeface="+mn-cs"/>
              </a:rPr>
            </a:br>
            <a:r>
              <a:rPr lang="de-DE" sz="3200" b="1" i="1" dirty="0">
                <a:solidFill>
                  <a:srgbClr val="0000FF"/>
                </a:solidFill>
                <a:latin typeface="Brush Script MT" pitchFamily="66" charset="0"/>
                <a:ea typeface="+mn-ea"/>
                <a:cs typeface="+mn-cs"/>
              </a:rPr>
              <a:t>Respekt für das Modell von der Welt des Anderen und von Dir selbst’.</a:t>
            </a:r>
          </a:p>
        </p:txBody>
      </p:sp>
      <p:pic>
        <p:nvPicPr>
          <p:cNvPr id="35842" name="Picture 2" descr="Afbeeldingsresultaat voor wereldmod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940" y="3503598"/>
            <a:ext cx="7236296" cy="2907365"/>
          </a:xfrm>
          <a:prstGeom prst="rect">
            <a:avLst/>
          </a:prstGeom>
          <a:noFill/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9340C5B-E546-4824-8083-4A8E610C145C}"/>
              </a:ext>
            </a:extLst>
          </p:cNvPr>
          <p:cNvGrpSpPr/>
          <p:nvPr/>
        </p:nvGrpSpPr>
        <p:grpSpPr>
          <a:xfrm>
            <a:off x="1651716" y="2971194"/>
            <a:ext cx="5344546" cy="457257"/>
            <a:chOff x="127715" y="2971193"/>
            <a:chExt cx="5344546" cy="457257"/>
          </a:xfrm>
        </p:grpSpPr>
        <p:sp>
          <p:nvSpPr>
            <p:cNvPr id="10" name="Tekstvak 9"/>
            <p:cNvSpPr txBox="1"/>
            <p:nvPr/>
          </p:nvSpPr>
          <p:spPr>
            <a:xfrm>
              <a:off x="449924" y="3028340"/>
              <a:ext cx="5022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FF0000"/>
                  </a:solidFill>
                </a:rPr>
                <a:t>Suche die Unterschiede in den Weltmodellen</a:t>
              </a:r>
            </a:p>
          </p:txBody>
        </p:sp>
        <p:pic>
          <p:nvPicPr>
            <p:cNvPr id="12" name="Afbeelding 25" descr="oefening.jpg">
              <a:extLst>
                <a:ext uri="{FF2B5EF4-FFF2-40B4-BE49-F238E27FC236}">
                  <a16:creationId xmlns:a16="http://schemas.microsoft.com/office/drawing/2014/main" id="{A17AC2DB-2790-444C-B5FA-88DEE8710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15" y="2971193"/>
              <a:ext cx="329485" cy="455275"/>
            </a:xfrm>
            <a:prstGeom prst="rect">
              <a:avLst/>
            </a:prstGeom>
            <a:noFill/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182B7EA6-DCBB-4B48-816F-AAC0FFCA8435}"/>
              </a:ext>
            </a:extLst>
          </p:cNvPr>
          <p:cNvGrpSpPr/>
          <p:nvPr/>
        </p:nvGrpSpPr>
        <p:grpSpPr>
          <a:xfrm>
            <a:off x="1739294" y="6410963"/>
            <a:ext cx="6789977" cy="491189"/>
            <a:chOff x="215294" y="6410962"/>
            <a:chExt cx="6789977" cy="491189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78ACF737-3E02-4D17-A405-E0C7917A1B7D}"/>
                </a:ext>
              </a:extLst>
            </p:cNvPr>
            <p:cNvSpPr txBox="1"/>
            <p:nvPr/>
          </p:nvSpPr>
          <p:spPr>
            <a:xfrm>
              <a:off x="558634" y="6502041"/>
              <a:ext cx="6446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FF0000"/>
                  </a:solidFill>
                </a:rPr>
                <a:t>Was ist die wichtigste Eigenschaft von Deinem Weltmodell?</a:t>
              </a:r>
            </a:p>
          </p:txBody>
        </p:sp>
        <p:pic>
          <p:nvPicPr>
            <p:cNvPr id="13" name="Afbeelding 25" descr="oefening.jpg">
              <a:extLst>
                <a:ext uri="{FF2B5EF4-FFF2-40B4-BE49-F238E27FC236}">
                  <a16:creationId xmlns:a16="http://schemas.microsoft.com/office/drawing/2014/main" id="{DD0BFC9D-969E-43CC-80A0-AF2DFF4DB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94" y="6410962"/>
              <a:ext cx="329485" cy="455275"/>
            </a:xfrm>
            <a:prstGeom prst="rect">
              <a:avLst/>
            </a:prstGeom>
            <a:noFill/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1BB6B013-55F4-4EF4-9B1A-EFE65BD81070}"/>
              </a:ext>
            </a:extLst>
          </p:cNvPr>
          <p:cNvGrpSpPr/>
          <p:nvPr/>
        </p:nvGrpSpPr>
        <p:grpSpPr>
          <a:xfrm>
            <a:off x="1524001" y="1052737"/>
            <a:ext cx="1822575" cy="1981487"/>
            <a:chOff x="0" y="1052736"/>
            <a:chExt cx="1822575" cy="1981487"/>
          </a:xfrm>
        </p:grpSpPr>
        <p:pic>
          <p:nvPicPr>
            <p:cNvPr id="1026" name="Picture 2" descr="Afbeeldingsresultaat voor world glob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736"/>
              <a:ext cx="1822575" cy="1822575"/>
            </a:xfrm>
            <a:prstGeom prst="rect">
              <a:avLst/>
            </a:prstGeom>
            <a:noFill/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7DD4D9C-210C-44E1-966D-1B716C8D5491}"/>
                </a:ext>
              </a:extLst>
            </p:cNvPr>
            <p:cNvSpPr/>
            <p:nvPr/>
          </p:nvSpPr>
          <p:spPr>
            <a:xfrm>
              <a:off x="1288074" y="2634113"/>
              <a:ext cx="31450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83FB74C3-4DC7-4936-9123-E3C3FF4C8888}"/>
              </a:ext>
            </a:extLst>
          </p:cNvPr>
          <p:cNvGrpSpPr/>
          <p:nvPr/>
        </p:nvGrpSpPr>
        <p:grpSpPr>
          <a:xfrm>
            <a:off x="3287688" y="1052736"/>
            <a:ext cx="1826568" cy="1988098"/>
            <a:chOff x="1763688" y="1052736"/>
            <a:chExt cx="1826568" cy="1988098"/>
          </a:xfrm>
        </p:grpSpPr>
        <p:pic>
          <p:nvPicPr>
            <p:cNvPr id="1028" name="Picture 4" descr="Afbeeldingsresultaat voor world glob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052736"/>
              <a:ext cx="1826568" cy="1826568"/>
            </a:xfrm>
            <a:prstGeom prst="rect">
              <a:avLst/>
            </a:prstGeom>
            <a:noFill/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AC4500D-3704-4E82-8763-C83D86953586}"/>
                </a:ext>
              </a:extLst>
            </p:cNvPr>
            <p:cNvSpPr/>
            <p:nvPr/>
          </p:nvSpPr>
          <p:spPr>
            <a:xfrm>
              <a:off x="3114632" y="2640724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B0B790E9-D4D8-43CB-BAF9-A4AF3792D335}"/>
              </a:ext>
            </a:extLst>
          </p:cNvPr>
          <p:cNvGrpSpPr/>
          <p:nvPr/>
        </p:nvGrpSpPr>
        <p:grpSpPr>
          <a:xfrm>
            <a:off x="5015881" y="1052736"/>
            <a:ext cx="1885287" cy="1975604"/>
            <a:chOff x="3491880" y="1052736"/>
            <a:chExt cx="1885287" cy="197560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052736"/>
              <a:ext cx="1816708" cy="178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060DEBE-7018-4093-86C4-55EDD2576550}"/>
                </a:ext>
              </a:extLst>
            </p:cNvPr>
            <p:cNvSpPr/>
            <p:nvPr/>
          </p:nvSpPr>
          <p:spPr>
            <a:xfrm>
              <a:off x="5062657" y="2628230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12BCCC8A-A157-42AA-82E0-AFA90C12C88A}"/>
              </a:ext>
            </a:extLst>
          </p:cNvPr>
          <p:cNvGrpSpPr/>
          <p:nvPr/>
        </p:nvGrpSpPr>
        <p:grpSpPr>
          <a:xfrm>
            <a:off x="6859528" y="908720"/>
            <a:ext cx="1972777" cy="2166646"/>
            <a:chOff x="5335527" y="908720"/>
            <a:chExt cx="1972777" cy="2166646"/>
          </a:xfrm>
        </p:grpSpPr>
        <p:pic>
          <p:nvPicPr>
            <p:cNvPr id="1033" name="Picture 9" descr="Afbeeldingsresultaat voor world glob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27" y="908720"/>
              <a:ext cx="1972777" cy="2166368"/>
            </a:xfrm>
            <a:prstGeom prst="rect">
              <a:avLst/>
            </a:prstGeom>
            <a:noFill/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8DC455F-296B-4052-A78B-88B631B2DB1F}"/>
                </a:ext>
              </a:extLst>
            </p:cNvPr>
            <p:cNvSpPr/>
            <p:nvPr/>
          </p:nvSpPr>
          <p:spPr>
            <a:xfrm>
              <a:off x="6921786" y="2675256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51472C14-70B7-46B7-BFD3-1FD6E8A3F97A}"/>
              </a:ext>
            </a:extLst>
          </p:cNvPr>
          <p:cNvGrpSpPr/>
          <p:nvPr/>
        </p:nvGrpSpPr>
        <p:grpSpPr>
          <a:xfrm>
            <a:off x="8723784" y="908720"/>
            <a:ext cx="1908720" cy="2166646"/>
            <a:chOff x="7199784" y="908720"/>
            <a:chExt cx="1908720" cy="2166646"/>
          </a:xfrm>
        </p:grpSpPr>
        <p:pic>
          <p:nvPicPr>
            <p:cNvPr id="1035" name="Picture 11" descr="Afbeeldingsresultaat voor world globe"/>
            <p:cNvPicPr>
              <a:picLocks noChangeAspect="1" noChangeArrowheads="1"/>
            </p:cNvPicPr>
            <p:nvPr/>
          </p:nvPicPr>
          <p:blipFill>
            <a:blip r:embed="rId8" cstate="email">
              <a:lum bright="-20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784" y="908720"/>
              <a:ext cx="1908720" cy="1908720"/>
            </a:xfrm>
            <a:prstGeom prst="rect">
              <a:avLst/>
            </a:prstGeom>
            <a:noFill/>
          </p:spPr>
        </p:pic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F65A23C-3E23-46C4-A430-3D371696DD24}"/>
                </a:ext>
              </a:extLst>
            </p:cNvPr>
            <p:cNvSpPr/>
            <p:nvPr/>
          </p:nvSpPr>
          <p:spPr>
            <a:xfrm>
              <a:off x="8780616" y="2675256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randkraan&#10;&#10;Automatisch gegenereerde beschrijving">
            <a:extLst>
              <a:ext uri="{FF2B5EF4-FFF2-40B4-BE49-F238E27FC236}">
                <a16:creationId xmlns:a16="http://schemas.microsoft.com/office/drawing/2014/main" id="{FBDD2061-63F6-46CD-9EFC-853FC255C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754"/>
            <a:ext cx="12046226" cy="6780246"/>
          </a:xfrm>
          <a:prstGeom prst="rect">
            <a:avLst/>
          </a:prstGeom>
        </p:spPr>
      </p:pic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92FAF4D1-79A2-4818-B138-D7E4C2D1AED3}"/>
              </a:ext>
            </a:extLst>
          </p:cNvPr>
          <p:cNvSpPr/>
          <p:nvPr/>
        </p:nvSpPr>
        <p:spPr>
          <a:xfrm>
            <a:off x="1308078" y="2802523"/>
            <a:ext cx="1496738" cy="934846"/>
          </a:xfrm>
          <a:prstGeom prst="wedgeEllipseCallout">
            <a:avLst>
              <a:gd name="adj1" fmla="val -4488"/>
              <a:gd name="adj2" fmla="val 7840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Das ist ein Speer!</a:t>
            </a:r>
          </a:p>
        </p:txBody>
      </p:sp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178700C9-A57E-4E31-B5B0-B374387B0711}"/>
              </a:ext>
            </a:extLst>
          </p:cNvPr>
          <p:cNvSpPr/>
          <p:nvPr/>
        </p:nvSpPr>
        <p:spPr>
          <a:xfrm>
            <a:off x="3301897" y="193736"/>
            <a:ext cx="1496738" cy="934846"/>
          </a:xfrm>
          <a:prstGeom prst="wedgeEllipseCallout">
            <a:avLst>
              <a:gd name="adj1" fmla="val 73206"/>
              <a:gd name="adj2" fmla="val -558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Das ist ein Ventilator!</a:t>
            </a:r>
          </a:p>
        </p:txBody>
      </p:sp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3F562ACF-EA81-49ED-BFA9-FA3D210D215C}"/>
              </a:ext>
            </a:extLst>
          </p:cNvPr>
          <p:cNvSpPr/>
          <p:nvPr/>
        </p:nvSpPr>
        <p:spPr>
          <a:xfrm>
            <a:off x="2282580" y="5845400"/>
            <a:ext cx="1496738" cy="934846"/>
          </a:xfrm>
          <a:prstGeom prst="wedgeEllipseCallout">
            <a:avLst>
              <a:gd name="adj1" fmla="val 70550"/>
              <a:gd name="adj2" fmla="val -12040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Das ist eine Schlange!</a:t>
            </a:r>
          </a:p>
        </p:txBody>
      </p:sp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D63B7E0E-3A79-46F6-BA66-364B58D9F2FC}"/>
              </a:ext>
            </a:extLst>
          </p:cNvPr>
          <p:cNvSpPr/>
          <p:nvPr/>
        </p:nvSpPr>
        <p:spPr>
          <a:xfrm>
            <a:off x="6416034" y="5845400"/>
            <a:ext cx="1496738" cy="934846"/>
          </a:xfrm>
          <a:prstGeom prst="wedgeEllipseCallout">
            <a:avLst>
              <a:gd name="adj1" fmla="val -74213"/>
              <a:gd name="adj2" fmla="val -15761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Das ist ein Baum!</a:t>
            </a:r>
          </a:p>
        </p:txBody>
      </p:sp>
      <p:sp>
        <p:nvSpPr>
          <p:cNvPr id="17" name="Tekstballon: ovaal 16">
            <a:extLst>
              <a:ext uri="{FF2B5EF4-FFF2-40B4-BE49-F238E27FC236}">
                <a16:creationId xmlns:a16="http://schemas.microsoft.com/office/drawing/2014/main" id="{7EDBC953-D214-402B-AE82-5A84728D072D}"/>
              </a:ext>
            </a:extLst>
          </p:cNvPr>
          <p:cNvSpPr/>
          <p:nvPr/>
        </p:nvSpPr>
        <p:spPr>
          <a:xfrm>
            <a:off x="7912772" y="350538"/>
            <a:ext cx="1496738" cy="934846"/>
          </a:xfrm>
          <a:prstGeom prst="wedgeEllipseCallout">
            <a:avLst>
              <a:gd name="adj1" fmla="val -100776"/>
              <a:gd name="adj2" fmla="val 20917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Das ist eine Wand!</a:t>
            </a:r>
          </a:p>
        </p:txBody>
      </p:sp>
      <p:sp>
        <p:nvSpPr>
          <p:cNvPr id="19" name="Tekstballon: ovaal 18">
            <a:extLst>
              <a:ext uri="{FF2B5EF4-FFF2-40B4-BE49-F238E27FC236}">
                <a16:creationId xmlns:a16="http://schemas.microsoft.com/office/drawing/2014/main" id="{4C40F3C7-5B1A-4535-8B98-D354F6DEF8C0}"/>
              </a:ext>
            </a:extLst>
          </p:cNvPr>
          <p:cNvSpPr/>
          <p:nvPr/>
        </p:nvSpPr>
        <p:spPr>
          <a:xfrm>
            <a:off x="9804624" y="2204827"/>
            <a:ext cx="1496738" cy="934846"/>
          </a:xfrm>
          <a:prstGeom prst="wedgeEllipseCallout">
            <a:avLst>
              <a:gd name="adj1" fmla="val -96127"/>
              <a:gd name="adj2" fmla="val 9116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Das ist ein Seil!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45D89C3-306E-44D6-96B5-1A7BC643EF0A}"/>
              </a:ext>
            </a:extLst>
          </p:cNvPr>
          <p:cNvSpPr txBox="1"/>
          <p:nvPr/>
        </p:nvSpPr>
        <p:spPr>
          <a:xfrm>
            <a:off x="176838" y="556351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Die sechs Blinden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EB9AA6-20AC-45C5-8E3F-9067E3686124}"/>
              </a:ext>
            </a:extLst>
          </p:cNvPr>
          <p:cNvSpPr txBox="1"/>
          <p:nvPr/>
        </p:nvSpPr>
        <p:spPr>
          <a:xfrm>
            <a:off x="9549023" y="5579917"/>
            <a:ext cx="250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Schlussfolgerung: </a:t>
            </a:r>
          </a:p>
          <a:p>
            <a:r>
              <a:rPr lang="de-DE" sz="2400" b="1" dirty="0">
                <a:solidFill>
                  <a:srgbClr val="0000FF"/>
                </a:solidFill>
              </a:rPr>
              <a:t>Jeder hat seinen </a:t>
            </a:r>
          </a:p>
          <a:p>
            <a:r>
              <a:rPr lang="de-DE" sz="2400" b="1" dirty="0">
                <a:solidFill>
                  <a:srgbClr val="0000FF"/>
                </a:solidFill>
              </a:rPr>
              <a:t>Modell der Welt </a:t>
            </a:r>
          </a:p>
        </p:txBody>
      </p:sp>
    </p:spTree>
    <p:extLst>
      <p:ext uri="{BB962C8B-B14F-4D97-AF65-F5344CB8AC3E}">
        <p14:creationId xmlns:p14="http://schemas.microsoft.com/office/powerpoint/2010/main" val="38670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24532" y="145963"/>
            <a:ext cx="74622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D</a:t>
            </a:r>
            <a:r>
              <a:rPr lang="de-DE" sz="32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er Tempel mit den tausend Spiegeln</a:t>
            </a:r>
            <a:endParaRPr lang="de-DE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D:\Mijn afbeeldingen\bange hond.jpg"/>
          <p:cNvPicPr/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9039" y="1190229"/>
            <a:ext cx="33035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 descr="http://www.dierenhulpzondergrenzen.com/Images/kids/Kleurplaat/BlijeHond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332" y="1236698"/>
            <a:ext cx="2019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D:\Mijn afbeeldingen\bange hond.jpg"/>
          <p:cNvPicPr/>
          <p:nvPr/>
        </p:nvPicPr>
        <p:blipFill>
          <a:blip r:embed="rId4" cstate="email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810" y="841358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D:\Mijn afbeeldingen\bange hond.jpg"/>
          <p:cNvPicPr/>
          <p:nvPr/>
        </p:nvPicPr>
        <p:blipFill>
          <a:blip r:embed="rId4" cstate="email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011" y="2069232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D:\Mijn afbeeldingen\bange hond.jpg"/>
          <p:cNvPicPr/>
          <p:nvPr/>
        </p:nvPicPr>
        <p:blipFill>
          <a:blip r:embed="rId4" cstate="email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349" y="3366689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D:\Mijn afbeeldingen\bange hond.jpg"/>
          <p:cNvPicPr/>
          <p:nvPr/>
        </p:nvPicPr>
        <p:blipFill>
          <a:blip r:embed="rId4" cstate="email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977" y="4108527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http://www.dierenhulpzondergrenzen.com/Images/kids/Kleurplaat/BlijeHond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91700" y="1113638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http://www.dierenhulpzondergrenzen.com/Images/kids/Kleurplaat/BlijeHond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18901" y="2266925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http://www.dierenhulpzondergrenzen.com/Images/kids/Kleurplaat/BlijeHond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567664" y="3626289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http://www.dierenhulpzondergrenzen.com/Images/kids/Kleurplaat/BlijeHond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2048" y="4306220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3AB918B-FFB6-41F7-932D-E362285F9E22}"/>
              </a:ext>
            </a:extLst>
          </p:cNvPr>
          <p:cNvSpPr txBox="1"/>
          <p:nvPr/>
        </p:nvSpPr>
        <p:spPr>
          <a:xfrm>
            <a:off x="2592660" y="6148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Was ist Deine Schlussfolgerung aus dieser Geschichte?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916A82F-E9CA-4E03-92D8-F4F27AE89692}"/>
              </a:ext>
            </a:extLst>
          </p:cNvPr>
          <p:cNvSpPr txBox="1"/>
          <p:nvPr/>
        </p:nvSpPr>
        <p:spPr>
          <a:xfrm>
            <a:off x="5609063" y="4503427"/>
            <a:ext cx="6099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</a:rPr>
              <a:t>Übung:</a:t>
            </a:r>
          </a:p>
          <a:p>
            <a:r>
              <a:rPr lang="de-DE" sz="2400" dirty="0">
                <a:solidFill>
                  <a:srgbClr val="0000FF"/>
                </a:solidFill>
              </a:rPr>
              <a:t>Schreibe im Chat zwei Begrüßungen für die Person, die Du schwierig findest.</a:t>
            </a:r>
          </a:p>
          <a:p>
            <a:r>
              <a:rPr lang="de-DE" sz="2400" dirty="0">
                <a:solidFill>
                  <a:srgbClr val="0000FF"/>
                </a:solidFill>
              </a:rPr>
              <a:t>Welche Reaktionen erwartest Du?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5DAF27-9562-42F7-AA31-F31D365863B8}"/>
              </a:ext>
            </a:extLst>
          </p:cNvPr>
          <p:cNvSpPr txBox="1"/>
          <p:nvPr/>
        </p:nvSpPr>
        <p:spPr>
          <a:xfrm>
            <a:off x="5609062" y="1315521"/>
            <a:ext cx="515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00FF"/>
                </a:solidFill>
              </a:rPr>
              <a:t>Geschichte: </a:t>
            </a:r>
          </a:p>
          <a:p>
            <a:r>
              <a:rPr lang="de-DE" sz="2000" dirty="0">
                <a:solidFill>
                  <a:srgbClr val="0000FF"/>
                </a:solidFill>
              </a:rPr>
              <a:t>Wie wirkt Respekt für einen Gefängniswärter?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BD79CF-EDAF-453B-830F-BF327940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612" y="0"/>
            <a:ext cx="451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49FC73A-0ECF-445D-A530-0FD36C7BC38C}"/>
              </a:ext>
            </a:extLst>
          </p:cNvPr>
          <p:cNvSpPr txBox="1"/>
          <p:nvPr/>
        </p:nvSpPr>
        <p:spPr>
          <a:xfrm>
            <a:off x="5609063" y="2559850"/>
            <a:ext cx="5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https://simple.wikipedia.org/wiki/Rommel_Roberts</a:t>
            </a:r>
          </a:p>
        </p:txBody>
      </p:sp>
    </p:spTree>
    <p:extLst>
      <p:ext uri="{BB962C8B-B14F-4D97-AF65-F5344CB8AC3E}">
        <p14:creationId xmlns:p14="http://schemas.microsoft.com/office/powerpoint/2010/main" val="40012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8852" y="24138"/>
            <a:ext cx="8229600" cy="994122"/>
          </a:xfrm>
        </p:spPr>
        <p:txBody>
          <a:bodyPr>
            <a:normAutofit/>
          </a:bodyPr>
          <a:lstStyle/>
          <a:p>
            <a:pPr lvl="0"/>
            <a:r>
              <a:rPr lang="de-DE" sz="5400" b="1" i="1" dirty="0">
                <a:solidFill>
                  <a:srgbClr val="0000FF"/>
                </a:solidFill>
                <a:latin typeface="+mn-lt"/>
                <a:ea typeface="MS Mincho" pitchFamily="49" charset="-128"/>
                <a:cs typeface="Times New Roman" pitchFamily="18" charset="0"/>
              </a:rPr>
              <a:t>Drei Lebensfragen</a:t>
            </a:r>
            <a:endParaRPr lang="de-DE" sz="5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62BB4BF-A22A-4AC1-8356-3CA86C566276}"/>
              </a:ext>
            </a:extLst>
          </p:cNvPr>
          <p:cNvSpPr txBox="1"/>
          <p:nvPr/>
        </p:nvSpPr>
        <p:spPr>
          <a:xfrm>
            <a:off x="1328852" y="1031687"/>
            <a:ext cx="640871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800" i="1" dirty="0">
                <a:solidFill>
                  <a:srgbClr val="0000FF"/>
                </a:solidFill>
              </a:rPr>
              <a:t>Worauf konzentriere ich mich?</a:t>
            </a:r>
            <a:endParaRPr lang="nl-NL" sz="2800" i="1" dirty="0">
              <a:solidFill>
                <a:srgbClr val="0000FF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31A7CDD-0FFF-4037-87D4-FAE832B522DD}"/>
              </a:ext>
            </a:extLst>
          </p:cNvPr>
          <p:cNvSpPr txBox="1"/>
          <p:nvPr/>
        </p:nvSpPr>
        <p:spPr>
          <a:xfrm>
            <a:off x="1174466" y="3034517"/>
            <a:ext cx="640871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i="1" dirty="0">
                <a:solidFill>
                  <a:srgbClr val="0000FF"/>
                </a:solidFill>
              </a:rPr>
              <a:t>2. Welche Bedeutung gebe ich dem?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254023B-C686-4658-B979-80A6B48444A1}"/>
              </a:ext>
            </a:extLst>
          </p:cNvPr>
          <p:cNvSpPr txBox="1"/>
          <p:nvPr/>
        </p:nvSpPr>
        <p:spPr>
          <a:xfrm>
            <a:off x="1174466" y="5751422"/>
            <a:ext cx="640871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i="1" dirty="0">
                <a:solidFill>
                  <a:srgbClr val="0000FF"/>
                </a:solidFill>
              </a:rPr>
              <a:t>3. Was mache ich damit?</a:t>
            </a:r>
            <a:endParaRPr lang="nl-NL" sz="2800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Theatergruppe im Gefängnis - Flucht in eine andere Rolle">
            <a:extLst>
              <a:ext uri="{FF2B5EF4-FFF2-40B4-BE49-F238E27FC236}">
                <a16:creationId xmlns:a16="http://schemas.microsoft.com/office/drawing/2014/main" id="{1B946CF8-DD4D-42B0-B2A1-F2EB4526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220" y="-3197"/>
            <a:ext cx="4826956" cy="27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CAD2472-AD19-4A81-A8BB-8CF0735F8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768" y="4116701"/>
            <a:ext cx="4734232" cy="27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0BA65-A7F0-4D8D-AFEC-F03A06C7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0"/>
            <a:ext cx="9687949" cy="908722"/>
          </a:xfrm>
        </p:spPr>
        <p:txBody>
          <a:bodyPr>
            <a:noAutofit/>
          </a:bodyPr>
          <a:lstStyle/>
          <a:p>
            <a:pPr rtl="0"/>
            <a:r>
              <a:rPr lang="de-DE" sz="3600" b="1" dirty="0">
                <a:solidFill>
                  <a:srgbClr val="0000FF"/>
                </a:solidFill>
              </a:rPr>
              <a:t>Übung:</a:t>
            </a:r>
            <a:r>
              <a:rPr lang="de-DE" sz="3600" dirty="0">
                <a:solidFill>
                  <a:srgbClr val="0000FF"/>
                </a:solidFill>
              </a:rPr>
              <a:t> Was passiert wenn Du Dich konzentrierst?</a:t>
            </a:r>
            <a:endParaRPr lang="nl-NL" sz="36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4A90E3-9566-434A-94B5-942CD1C2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776" y="1029812"/>
            <a:ext cx="6553942" cy="2520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Setze Dich an die linke Seite Deines Tisches und konzentriere Dich auf negative Gedanken und schau nach unten: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Was nervt mich?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Was ist los mit meinem Leben?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Wer macht mich immer ärgerlich?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Was macht mich traurig?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Was macht mich wütend?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DE946AB-FC69-4936-B547-83CA5D0E1657}"/>
              </a:ext>
            </a:extLst>
          </p:cNvPr>
          <p:cNvSpPr txBox="1">
            <a:spLocks/>
          </p:cNvSpPr>
          <p:nvPr/>
        </p:nvSpPr>
        <p:spPr>
          <a:xfrm>
            <a:off x="1524000" y="3645025"/>
            <a:ext cx="8004650" cy="25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ED19DE-1C4E-4128-BC0C-9D37EFCFAD6D}"/>
              </a:ext>
            </a:extLst>
          </p:cNvPr>
          <p:cNvSpPr txBox="1"/>
          <p:nvPr/>
        </p:nvSpPr>
        <p:spPr>
          <a:xfrm>
            <a:off x="4488498" y="6457741"/>
            <a:ext cx="3879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Was ist der Unterschied</a:t>
            </a:r>
            <a:r>
              <a:rPr lang="nl-NL" sz="28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8B10FBF-AD20-4BAB-9943-FDB0004C60A1}"/>
              </a:ext>
            </a:extLst>
          </p:cNvPr>
          <p:cNvSpPr txBox="1"/>
          <p:nvPr/>
        </p:nvSpPr>
        <p:spPr>
          <a:xfrm>
            <a:off x="7093676" y="3566560"/>
            <a:ext cx="3600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Werde Dir Deiner Gefühle bewusst.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1" name="Pijl: links 10">
            <a:extLst>
              <a:ext uri="{FF2B5EF4-FFF2-40B4-BE49-F238E27FC236}">
                <a16:creationId xmlns:a16="http://schemas.microsoft.com/office/drawing/2014/main" id="{12788785-9598-42E4-A75F-47DB7A3F83F5}"/>
              </a:ext>
            </a:extLst>
          </p:cNvPr>
          <p:cNvSpPr/>
          <p:nvPr/>
        </p:nvSpPr>
        <p:spPr>
          <a:xfrm rot="10800000" flipV="1">
            <a:off x="1644764" y="3548296"/>
            <a:ext cx="1728192" cy="52059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Rechts</a:t>
            </a:r>
          </a:p>
        </p:txBody>
      </p:sp>
      <p:pic>
        <p:nvPicPr>
          <p:cNvPr id="1028" name="Picture 4" descr="Uittocht Ajax-fans Amsterdam verloopt soepel | Binnenland ...">
            <a:extLst>
              <a:ext uri="{FF2B5EF4-FFF2-40B4-BE49-F238E27FC236}">
                <a16:creationId xmlns:a16="http://schemas.microsoft.com/office/drawing/2014/main" id="{77FF944E-F083-4479-A07D-275CD397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6" y="792298"/>
            <a:ext cx="4631901" cy="22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6F0834E-AB06-4A97-983C-A64FED99AC1E}"/>
              </a:ext>
            </a:extLst>
          </p:cNvPr>
          <p:cNvSpPr txBox="1"/>
          <p:nvPr/>
        </p:nvSpPr>
        <p:spPr>
          <a:xfrm>
            <a:off x="690383" y="4067353"/>
            <a:ext cx="64495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00FF"/>
                </a:solidFill>
              </a:rPr>
              <a:t>Setze Dich an die rechte Seite Deines Tisches und konzentriere  Dich auf positive Gedanken und schau nach oben:</a:t>
            </a:r>
          </a:p>
          <a:p>
            <a:r>
              <a:rPr lang="de-DE" sz="2000" dirty="0">
                <a:solidFill>
                  <a:srgbClr val="0000FF"/>
                </a:solidFill>
              </a:rPr>
              <a:t>Was genieße ich?</a:t>
            </a:r>
          </a:p>
          <a:p>
            <a:r>
              <a:rPr lang="de-DE" sz="2000" dirty="0">
                <a:solidFill>
                  <a:srgbClr val="0000FF"/>
                </a:solidFill>
              </a:rPr>
              <a:t>Wem bin ich dankbar?</a:t>
            </a:r>
          </a:p>
          <a:p>
            <a:r>
              <a:rPr lang="de-DE" sz="2000" dirty="0">
                <a:solidFill>
                  <a:srgbClr val="0000FF"/>
                </a:solidFill>
              </a:rPr>
              <a:t>Wer ist nett zu mir?</a:t>
            </a:r>
          </a:p>
          <a:p>
            <a:r>
              <a:rPr lang="de-DE" sz="2000" dirty="0">
                <a:solidFill>
                  <a:srgbClr val="0000FF"/>
                </a:solidFill>
              </a:rPr>
              <a:t>Was macht mich glücklich?</a:t>
            </a:r>
          </a:p>
        </p:txBody>
      </p:sp>
      <p:sp>
        <p:nvSpPr>
          <p:cNvPr id="16" name="Pijl: links 15">
            <a:extLst>
              <a:ext uri="{FF2B5EF4-FFF2-40B4-BE49-F238E27FC236}">
                <a16:creationId xmlns:a16="http://schemas.microsoft.com/office/drawing/2014/main" id="{68FA8B74-13CE-4A18-A94F-3557A3D503E6}"/>
              </a:ext>
            </a:extLst>
          </p:cNvPr>
          <p:cNvSpPr/>
          <p:nvPr/>
        </p:nvSpPr>
        <p:spPr>
          <a:xfrm>
            <a:off x="5526325" y="656694"/>
            <a:ext cx="1728192" cy="5040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Links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0A7B9B8-2365-4030-86CA-CE6CCF679036}"/>
              </a:ext>
            </a:extLst>
          </p:cNvPr>
          <p:cNvSpPr txBox="1"/>
          <p:nvPr/>
        </p:nvSpPr>
        <p:spPr>
          <a:xfrm>
            <a:off x="1665346" y="6224541"/>
            <a:ext cx="3600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Werde Dir Deiner Gefühle bewusst.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Oranje Leeuwinnen Wallpapers - Wallpaper Cave">
            <a:extLst>
              <a:ext uri="{FF2B5EF4-FFF2-40B4-BE49-F238E27FC236}">
                <a16:creationId xmlns:a16="http://schemas.microsoft.com/office/drawing/2014/main" id="{6B645EFE-5BA9-440F-A887-E5175EF7A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9922" y="4109554"/>
            <a:ext cx="5026087" cy="23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euwinnen in 2019: prachtig jaar, maar nét niet de beste ...">
            <a:extLst>
              <a:ext uri="{FF2B5EF4-FFF2-40B4-BE49-F238E27FC236}">
                <a16:creationId xmlns:a16="http://schemas.microsoft.com/office/drawing/2014/main" id="{9AE0C991-EB8A-47AF-B2A0-BA2A85E8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615" y="1868979"/>
            <a:ext cx="2044131" cy="15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7" grpId="0"/>
      <p:bldP spid="8" grpId="0" animBg="1"/>
      <p:bldP spid="11" grpId="0" animBg="1"/>
      <p:bldP spid="15" grpId="0" build="p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-27384"/>
            <a:ext cx="8712968" cy="864096"/>
          </a:xfrm>
        </p:spPr>
        <p:txBody>
          <a:bodyPr>
            <a:noAutofit/>
          </a:bodyPr>
          <a:lstStyle/>
          <a:p>
            <a:pPr lvl="0"/>
            <a:r>
              <a:rPr lang="de-DE" b="1" dirty="0">
                <a:solidFill>
                  <a:srgbClr val="0000FF"/>
                </a:solidFill>
              </a:rPr>
              <a:t>Konzentriere Dich auf Dein Atmen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563" y="1660443"/>
            <a:ext cx="5544617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Ich atme ein und ich weiß, dass ich einatme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Ich atme aus und ich weiß, dass ich ausatme.</a:t>
            </a:r>
          </a:p>
          <a:p>
            <a:pPr marL="0" indent="0">
              <a:buNone/>
            </a:pPr>
            <a:endParaRPr lang="de-DE" sz="1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Wenn meine Einatmung tiefer wird,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Verlangsamt sich meine Ausatmung.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Ich atme ein und beruhige meinen Körper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Ich atme aus und fühle mich entspannt.</a:t>
            </a:r>
          </a:p>
          <a:p>
            <a:pPr marL="0" indent="0">
              <a:buNone/>
            </a:pPr>
            <a:endParaRPr lang="de-DE" sz="1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Ich atme ein und lächle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Ich atme aus und lasse los.</a:t>
            </a:r>
          </a:p>
          <a:p>
            <a:pPr marL="0" indent="0">
              <a:buNone/>
            </a:pPr>
            <a:endParaRPr lang="de-DE" sz="1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Ich bin zu Hause im gegenwärtigen Moment,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00FF"/>
                </a:solidFill>
              </a:rPr>
              <a:t>Ich weiß, dass dies ein wunderbarer Moment ist.</a:t>
            </a:r>
            <a:endParaRPr lang="nl-NL" sz="1800" b="1" dirty="0">
              <a:solidFill>
                <a:srgbClr val="0000FF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97428" y="701631"/>
            <a:ext cx="1219200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31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Mindfulness/</a:t>
            </a:r>
            <a:r>
              <a:rPr lang="de-DE" sz="31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Achtsamkeitsübung des buddhistischen Mönches Thich Nhat Hahn</a:t>
            </a:r>
            <a:endParaRPr lang="nl-NL" sz="4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Thich Nhat Hanh Meditation - Soul Sanctuaries">
            <a:extLst>
              <a:ext uri="{FF2B5EF4-FFF2-40B4-BE49-F238E27FC236}">
                <a16:creationId xmlns:a16="http://schemas.microsoft.com/office/drawing/2014/main" id="{AE185208-6E33-46B3-8D9E-42C0E7A1F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6879" y="1660443"/>
            <a:ext cx="65551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focuss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317" y="1340348"/>
            <a:ext cx="4533900" cy="4152900"/>
          </a:xfrm>
          <a:prstGeom prst="rect">
            <a:avLst/>
          </a:prstGeom>
        </p:spPr>
      </p:pic>
      <p:pic>
        <p:nvPicPr>
          <p:cNvPr id="6" name="Afbeelding 5" descr="focuss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555" y="51160"/>
            <a:ext cx="4533900" cy="41529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456040" y="141277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solidFill>
                  <a:srgbClr val="0000FF"/>
                </a:solidFill>
              </a:rPr>
              <a:t>möglich</a:t>
            </a:r>
            <a:endParaRPr lang="de-DE" sz="4800" b="1" dirty="0">
              <a:solidFill>
                <a:srgbClr val="0000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79976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</a:rPr>
              <a:t>un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879976" y="4435986"/>
            <a:ext cx="601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Was Dein Fokus ist, …..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"/>
            <a:ext cx="5175036" cy="830997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Wo liegt Dein Fokus?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F3E7926-10D1-4435-8E18-8977F6F01E53}"/>
              </a:ext>
            </a:extLst>
          </p:cNvPr>
          <p:cNvSpPr txBox="1"/>
          <p:nvPr/>
        </p:nvSpPr>
        <p:spPr>
          <a:xfrm>
            <a:off x="2508707" y="2538276"/>
            <a:ext cx="2609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00FF"/>
                </a:solidFill>
              </a:rPr>
              <a:t>unmöglich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46E9090-ED58-4499-84A1-1D6F35007B44}"/>
              </a:ext>
            </a:extLst>
          </p:cNvPr>
          <p:cNvSpPr txBox="1"/>
          <p:nvPr/>
        </p:nvSpPr>
        <p:spPr>
          <a:xfrm>
            <a:off x="8963713" y="5006186"/>
            <a:ext cx="324036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>
                <a:solidFill>
                  <a:srgbClr val="0000FF"/>
                </a:solidFill>
              </a:rPr>
              <a:t>wächst!</a:t>
            </a:r>
            <a:endParaRPr lang="de-DE" sz="6600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45DAF9C-7F4A-4753-A5F2-82D6C039F334}"/>
              </a:ext>
            </a:extLst>
          </p:cNvPr>
          <p:cNvGrpSpPr/>
          <p:nvPr/>
        </p:nvGrpSpPr>
        <p:grpSpPr>
          <a:xfrm>
            <a:off x="294409" y="-692882"/>
            <a:ext cx="11909664" cy="6923954"/>
            <a:chOff x="39006" y="7886"/>
            <a:chExt cx="12027830" cy="6923954"/>
          </a:xfrm>
        </p:grpSpPr>
        <p:pic>
          <p:nvPicPr>
            <p:cNvPr id="17" name="Picture 2" descr="News - GREENMAX">
              <a:extLst>
                <a:ext uri="{FF2B5EF4-FFF2-40B4-BE49-F238E27FC236}">
                  <a16:creationId xmlns:a16="http://schemas.microsoft.com/office/drawing/2014/main" id="{E80EE239-D026-48FB-9A99-CD85FA2BF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06" y="7886"/>
              <a:ext cx="3466646" cy="685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3B85C084-97F2-41B5-8BFF-2C910F18E792}"/>
                </a:ext>
              </a:extLst>
            </p:cNvPr>
            <p:cNvGrpSpPr/>
            <p:nvPr/>
          </p:nvGrpSpPr>
          <p:grpSpPr>
            <a:xfrm>
              <a:off x="1342505" y="174214"/>
              <a:ext cx="10724331" cy="6757626"/>
              <a:chOff x="-77531" y="113581"/>
              <a:chExt cx="10724331" cy="6757626"/>
            </a:xfrm>
          </p:grpSpPr>
          <p:grpSp>
            <p:nvGrpSpPr>
              <p:cNvPr id="4" name="Groep 3">
                <a:extLst>
                  <a:ext uri="{FF2B5EF4-FFF2-40B4-BE49-F238E27FC236}">
                    <a16:creationId xmlns:a16="http://schemas.microsoft.com/office/drawing/2014/main" id="{0BFEFDFD-26C1-462F-9622-86375556FFFC}"/>
                  </a:ext>
                </a:extLst>
              </p:cNvPr>
              <p:cNvGrpSpPr/>
              <p:nvPr/>
            </p:nvGrpSpPr>
            <p:grpSpPr>
              <a:xfrm>
                <a:off x="-72684" y="113581"/>
                <a:ext cx="10719484" cy="6683786"/>
                <a:chOff x="-20516" y="332656"/>
                <a:chExt cx="10719484" cy="6683786"/>
              </a:xfrm>
            </p:grpSpPr>
            <p:pic>
              <p:nvPicPr>
                <p:cNvPr id="1026" name="Picture 2" descr="News - GREENMAX">
                  <a:extLst>
                    <a:ext uri="{FF2B5EF4-FFF2-40B4-BE49-F238E27FC236}">
                      <a16:creationId xmlns:a16="http://schemas.microsoft.com/office/drawing/2014/main" id="{6F52FC91-90F8-4985-BC03-5D1582E174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232322" y="332656"/>
                  <a:ext cx="3466646" cy="66837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2" descr="News - GREENMAX">
                  <a:extLst>
                    <a:ext uri="{FF2B5EF4-FFF2-40B4-BE49-F238E27FC236}">
                      <a16:creationId xmlns:a16="http://schemas.microsoft.com/office/drawing/2014/main" id="{C4A7FBDF-46D9-49CB-869E-0D888C11C4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0516" y="332656"/>
                  <a:ext cx="7850113" cy="63511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6" name="Picture 2" descr="News - GREENMAX">
                <a:extLst>
                  <a:ext uri="{FF2B5EF4-FFF2-40B4-BE49-F238E27FC236}">
                    <a16:creationId xmlns:a16="http://schemas.microsoft.com/office/drawing/2014/main" id="{E7F836F0-9948-46B8-BBCD-534C8C2E1B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77531" y="6170039"/>
                <a:ext cx="9285422" cy="701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270DDDBC-213A-4288-9F4C-D9A2337B72B8}"/>
              </a:ext>
            </a:extLst>
          </p:cNvPr>
          <p:cNvSpPr/>
          <p:nvPr/>
        </p:nvSpPr>
        <p:spPr>
          <a:xfrm>
            <a:off x="2116294" y="6061493"/>
            <a:ext cx="8192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 gut ist, lass es wachsen.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2EF1BEA-964C-4AAD-B0F7-B7EB5D30BE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946" y="2088232"/>
            <a:ext cx="2846297" cy="4725144"/>
          </a:xfrm>
          <a:prstGeom prst="rect">
            <a:avLst/>
          </a:prstGeom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E8E57D7-2147-4457-A900-F6BC3F602B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705" y="1147602"/>
            <a:ext cx="4464498" cy="15208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35D9894-70F8-4A6B-A92A-7A2E5C2409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705" y="1742647"/>
            <a:ext cx="4464497" cy="2217794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43F4B8-6967-4E9E-86E0-E66CFD0FE4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2088232"/>
            <a:ext cx="2846297" cy="4725144"/>
          </a:xfrm>
          <a:prstGeom prst="rect">
            <a:avLst/>
          </a:prstGeom>
        </p:spPr>
      </p:pic>
      <p:pic>
        <p:nvPicPr>
          <p:cNvPr id="31" name="Afbeelding 3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EEC64F1-F068-4C42-8FE2-8E2EA9A282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705" y="3888433"/>
            <a:ext cx="4464496" cy="230425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DB0AA-3EDB-40CB-A2C6-5D3F746669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132" y="2664296"/>
            <a:ext cx="2688479" cy="2662628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12F624F7-1B1D-41F4-946B-2999FB1FCAC8}"/>
              </a:ext>
            </a:extLst>
          </p:cNvPr>
          <p:cNvSpPr txBox="1"/>
          <p:nvPr/>
        </p:nvSpPr>
        <p:spPr>
          <a:xfrm>
            <a:off x="1775520" y="221238"/>
            <a:ext cx="7237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  <a:latin typeface="Droid Serif"/>
              </a:rPr>
              <a:t>Konzepte im PAG Mandala</a:t>
            </a: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3F8C274-B744-4E61-A805-D9C32CF1DB16}"/>
              </a:ext>
            </a:extLst>
          </p:cNvPr>
          <p:cNvSpPr txBox="1"/>
          <p:nvPr/>
        </p:nvSpPr>
        <p:spPr>
          <a:xfrm>
            <a:off x="3836622" y="707790"/>
            <a:ext cx="6802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3200" b="1" dirty="0">
                <a:solidFill>
                  <a:srgbClr val="0000FF"/>
                </a:solidFill>
                <a:latin typeface="Droid Serif"/>
              </a:rPr>
              <a:t>verglichen mit NLP Grundannahmen .</a:t>
            </a:r>
          </a:p>
        </p:txBody>
      </p:sp>
    </p:spTree>
    <p:extLst>
      <p:ext uri="{BB962C8B-B14F-4D97-AF65-F5344CB8AC3E}">
        <p14:creationId xmlns:p14="http://schemas.microsoft.com/office/powerpoint/2010/main" val="16844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mage">
            <a:extLst>
              <a:ext uri="{FF2B5EF4-FFF2-40B4-BE49-F238E27FC236}">
                <a16:creationId xmlns:a16="http://schemas.microsoft.com/office/drawing/2014/main" id="{E48C2787-1710-4D26-9A12-555F6B92B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006" y="19050"/>
            <a:ext cx="6523856" cy="6858000"/>
          </a:xfrm>
          <a:prstGeom prst="rect">
            <a:avLst/>
          </a:prstGeom>
          <a:noFill/>
        </p:spPr>
      </p:pic>
      <p:pic>
        <p:nvPicPr>
          <p:cNvPr id="14" name="Picture 6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144" y="9525"/>
            <a:ext cx="6523856" cy="6893099"/>
          </a:xfrm>
          <a:prstGeom prst="rect">
            <a:avLst/>
          </a:prstGeom>
          <a:noFill/>
        </p:spPr>
      </p:pic>
      <p:pic>
        <p:nvPicPr>
          <p:cNvPr id="2" name="Picture 6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807" y="0"/>
            <a:ext cx="4457137" cy="6858000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5663952" y="44624"/>
            <a:ext cx="5004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“As I walked out the door toward the gate,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that would lead to my freedom, 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I knew if I didn’t leave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my bitterness and hatred behind, 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I’d still be in prison.”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Nelson Mandela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07968" y="4149081"/>
            <a:ext cx="4860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rgbClr val="0000FF"/>
                </a:solidFill>
              </a:rPr>
              <a:t>"Als ich aus der Tür zum Tor ging, </a:t>
            </a:r>
          </a:p>
          <a:p>
            <a:r>
              <a:rPr lang="de-DE" sz="2000" i="1" dirty="0">
                <a:solidFill>
                  <a:srgbClr val="0000FF"/>
                </a:solidFill>
              </a:rPr>
              <a:t>das zu meiner Freiheit führen würde, </a:t>
            </a:r>
          </a:p>
          <a:p>
            <a:r>
              <a:rPr lang="de-DE" sz="2000" i="1" dirty="0">
                <a:solidFill>
                  <a:srgbClr val="0000FF"/>
                </a:solidFill>
              </a:rPr>
              <a:t>wusste ich, dass ich immer noch im Gefängnis sein würde, </a:t>
            </a:r>
          </a:p>
          <a:p>
            <a:r>
              <a:rPr lang="de-DE" sz="2000" i="1" dirty="0">
                <a:solidFill>
                  <a:srgbClr val="0000FF"/>
                </a:solidFill>
              </a:rPr>
              <a:t>wenn ich meine Bitterkeit und meinen Hass nicht zurücklassen würde.„</a:t>
            </a:r>
          </a:p>
          <a:p>
            <a:r>
              <a:rPr lang="nl-NL" sz="2000" i="1" dirty="0">
                <a:solidFill>
                  <a:srgbClr val="0000FF"/>
                </a:solidFill>
              </a:rPr>
              <a:t>- Nelson Mandela</a:t>
            </a:r>
            <a:endParaRPr lang="nl-NL" sz="2400" i="1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728601" y="6442259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FF0000"/>
                </a:solidFill>
              </a:rPr>
              <a:t>Was </a:t>
            </a:r>
            <a:r>
              <a:rPr lang="nl-NL" b="1" i="1" dirty="0" err="1">
                <a:solidFill>
                  <a:srgbClr val="FF0000"/>
                </a:solidFill>
              </a:rPr>
              <a:t>können</a:t>
            </a:r>
            <a:r>
              <a:rPr lang="nl-NL" b="1" i="1" dirty="0">
                <a:solidFill>
                  <a:srgbClr val="FF0000"/>
                </a:solidFill>
              </a:rPr>
              <a:t> wir </a:t>
            </a:r>
            <a:r>
              <a:rPr lang="nl-NL" b="1" i="1" dirty="0" err="1">
                <a:solidFill>
                  <a:srgbClr val="FF0000"/>
                </a:solidFill>
              </a:rPr>
              <a:t>lernen</a:t>
            </a:r>
            <a:r>
              <a:rPr lang="nl-NL" b="1" i="1" dirty="0">
                <a:solidFill>
                  <a:srgbClr val="FF0000"/>
                </a:solidFill>
              </a:rPr>
              <a:t> von Nelson Mandela?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9F3BF87-2254-4822-A493-6CB8F8BCD222}"/>
              </a:ext>
            </a:extLst>
          </p:cNvPr>
          <p:cNvSpPr/>
          <p:nvPr/>
        </p:nvSpPr>
        <p:spPr>
          <a:xfrm>
            <a:off x="10323074" y="6257350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00D1CC1-CA21-4E67-9701-17EBD328BF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1" y="27419"/>
            <a:ext cx="4464498" cy="1520853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1CBCDB8-3495-4386-8865-70BE55F6C664}"/>
              </a:ext>
            </a:extLst>
          </p:cNvPr>
          <p:cNvSpPr txBox="1">
            <a:spLocks/>
          </p:cNvSpPr>
          <p:nvPr/>
        </p:nvSpPr>
        <p:spPr>
          <a:xfrm>
            <a:off x="531668" y="3100956"/>
            <a:ext cx="10775373" cy="1286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sz="2400" b="1" i="1" dirty="0">
                <a:solidFill>
                  <a:srgbClr val="0000FF"/>
                </a:solidFill>
              </a:rPr>
              <a:t>Übung: 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Erinnere Dich an einen Moment, in dem sich jemand gewalttätig verhalten hat. </a:t>
            </a:r>
            <a:br>
              <a:rPr lang="de-DE" sz="2400" dirty="0">
                <a:solidFill>
                  <a:srgbClr val="0000FF"/>
                </a:solidFill>
              </a:rPr>
            </a:br>
            <a:r>
              <a:rPr lang="de-DE" sz="2400" dirty="0">
                <a:solidFill>
                  <a:srgbClr val="0000FF"/>
                </a:solidFill>
              </a:rPr>
              <a:t>Bedenke, dass er auf Grund seiner Erfahrung die beste Wahl getroffen hat und eine positive Absicht hatte.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76B778-4AFA-4589-A126-2290F0A50924}"/>
              </a:ext>
            </a:extLst>
          </p:cNvPr>
          <p:cNvSpPr txBox="1">
            <a:spLocks/>
          </p:cNvSpPr>
          <p:nvPr/>
        </p:nvSpPr>
        <p:spPr>
          <a:xfrm>
            <a:off x="882630" y="1436495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solidFill>
                  <a:srgbClr val="0000FF"/>
                </a:solidFill>
              </a:rPr>
              <a:t>NLP Grundannahme 2: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5530EB2-312B-4A9F-976A-1E980FB90713}"/>
              </a:ext>
            </a:extLst>
          </p:cNvPr>
          <p:cNvSpPr txBox="1">
            <a:spLocks/>
          </p:cNvSpPr>
          <p:nvPr/>
        </p:nvSpPr>
        <p:spPr>
          <a:xfrm>
            <a:off x="2171565" y="3429000"/>
            <a:ext cx="8136904" cy="63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6C7680E-EE7C-4513-A65D-99ADE5EA8097}"/>
              </a:ext>
            </a:extLst>
          </p:cNvPr>
          <p:cNvSpPr txBox="1"/>
          <p:nvPr/>
        </p:nvSpPr>
        <p:spPr>
          <a:xfrm>
            <a:off x="1361208" y="1980399"/>
            <a:ext cx="93795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0000FF"/>
                </a:solidFill>
              </a:rPr>
              <a:t>Hinter jedem Verhalten steckt eine positive Absicht für Denjenigen, der das Verhalten zeigt.</a:t>
            </a:r>
            <a:endParaRPr lang="de-DE" sz="2800" b="1" dirty="0">
              <a:solidFill>
                <a:srgbClr val="0000FF"/>
              </a:solidFill>
            </a:endParaRPr>
          </a:p>
        </p:txBody>
      </p:sp>
      <p:pic>
        <p:nvPicPr>
          <p:cNvPr id="10242" name="Picture 2" descr="Zufriedenheit mit Instituten">
            <a:extLst>
              <a:ext uri="{FF2B5EF4-FFF2-40B4-BE49-F238E27FC236}">
                <a16:creationId xmlns:a16="http://schemas.microsoft.com/office/drawing/2014/main" id="{9304401D-E2CE-431D-AEFF-FC5A67BE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817" y="4554191"/>
            <a:ext cx="8957652" cy="23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 build="p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5F56E-FFA5-40BF-87B2-C86C5FF4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CAB03-BB94-4ED1-B22B-298F0229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836AFA-2809-4CE9-9E76-4DFC03F27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BD3A9BE-AF1A-46E6-99E2-D88C3B10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796" y="608247"/>
            <a:ext cx="3672408" cy="576064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NLP Grundannahme 3: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97EE95C-572F-47AA-A0EE-BC88317C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04" y="1315917"/>
            <a:ext cx="8136904" cy="630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i="1" dirty="0">
                <a:solidFill>
                  <a:srgbClr val="0000FF"/>
                </a:solidFill>
              </a:rPr>
              <a:t>Flexibilität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1CBCDB8-3495-4386-8865-70BE55F6C664}"/>
              </a:ext>
            </a:extLst>
          </p:cNvPr>
          <p:cNvSpPr txBox="1">
            <a:spLocks/>
          </p:cNvSpPr>
          <p:nvPr/>
        </p:nvSpPr>
        <p:spPr>
          <a:xfrm>
            <a:off x="3215680" y="2143974"/>
            <a:ext cx="745232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b="1" i="1" dirty="0">
                <a:solidFill>
                  <a:srgbClr val="0000FF"/>
                </a:solidFill>
              </a:rPr>
              <a:t>Übung:  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Erinnere Dich an einen Moment, in dem jemand sich gewalttätig verhalten hat. Denke an einige gewaltfreie Möglichkeiten.</a:t>
            </a:r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7854BE1-A750-44C5-9EB3-B5E011D0E1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432" y="0"/>
            <a:ext cx="4086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FE26359-288C-4FD8-A06B-E78F9F131CCB}"/>
              </a:ext>
            </a:extLst>
          </p:cNvPr>
          <p:cNvSpPr txBox="1"/>
          <p:nvPr/>
        </p:nvSpPr>
        <p:spPr>
          <a:xfrm>
            <a:off x="1516197" y="3642173"/>
            <a:ext cx="80779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0000FF"/>
                </a:solidFill>
              </a:rPr>
              <a:t>Einfühlungsvermögen bedeutet, dem Anderen im Modell seiner Welt zu begegnen.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32DE5A-5055-409E-B3B0-935DA1D3EF98}"/>
              </a:ext>
            </a:extLst>
          </p:cNvPr>
          <p:cNvSpPr txBox="1"/>
          <p:nvPr/>
        </p:nvSpPr>
        <p:spPr>
          <a:xfrm>
            <a:off x="1516195" y="1119628"/>
            <a:ext cx="8533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800" b="1" i="1" dirty="0">
                <a:solidFill>
                  <a:srgbClr val="0000FF"/>
                </a:solidFill>
              </a:rPr>
              <a:t>Widerstand ist eine Reaktion auf die Inflexibilität des Kommunikators und Mangel an Einfühlungsvermögen.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27E9B2-9C23-4A42-A751-8D173649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335" y="166255"/>
            <a:ext cx="3797105" cy="660861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284333A-6D14-414E-BDFB-F8768BEF589F}"/>
              </a:ext>
            </a:extLst>
          </p:cNvPr>
          <p:cNvSpPr txBox="1"/>
          <p:nvPr/>
        </p:nvSpPr>
        <p:spPr>
          <a:xfrm>
            <a:off x="1505938" y="2278512"/>
            <a:ext cx="8077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0000FF"/>
                </a:solidFill>
              </a:rPr>
              <a:t>Erfolgreiche Kommunikatoren akzeptieren und nutzen jedes angebotene Verhalten ihres Partners.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3D3C3E2-E9DA-4691-B395-C1344FCC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196" y="338787"/>
            <a:ext cx="3672408" cy="576064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NLP Grundannahme 4: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2B41B1-0764-4592-AFAD-196BB08CADB0}"/>
              </a:ext>
            </a:extLst>
          </p:cNvPr>
          <p:cNvSpPr txBox="1"/>
          <p:nvPr/>
        </p:nvSpPr>
        <p:spPr>
          <a:xfrm>
            <a:off x="92559" y="5470102"/>
            <a:ext cx="8271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</a:rPr>
              <a:t>Wie macht man es besser?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>
                <a:solidFill>
                  <a:srgbClr val="0000FF"/>
                </a:solidFill>
              </a:rPr>
              <a:t>Die Anderen beschuldigen und passiv warten?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>
                <a:solidFill>
                  <a:srgbClr val="0000FF"/>
                </a:solidFill>
              </a:rPr>
              <a:t>Initiative ergreifen, um die Anderen noch besser zu verstehen?</a:t>
            </a:r>
          </a:p>
        </p:txBody>
      </p:sp>
    </p:spTree>
    <p:extLst>
      <p:ext uri="{BB962C8B-B14F-4D97-AF65-F5344CB8AC3E}">
        <p14:creationId xmlns:p14="http://schemas.microsoft.com/office/powerpoint/2010/main" val="10027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32EB036B-BC07-484D-AF97-F93E48DD6A3D}"/>
              </a:ext>
            </a:extLst>
          </p:cNvPr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-1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742" y="2657475"/>
            <a:ext cx="5467350" cy="4200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1FCF5B-3ED8-4BF5-98B5-11599BB9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6" y="142837"/>
            <a:ext cx="4668982" cy="1325563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rgbClr val="0000FF"/>
                </a:solidFill>
              </a:rPr>
              <a:t>Meta-Programme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363EAE-3B78-43CC-8A89-4DE33D0C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60" y="3133710"/>
            <a:ext cx="5257800" cy="4988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3200" dirty="0">
                <a:solidFill>
                  <a:srgbClr val="0000FF"/>
                </a:solidFill>
              </a:rPr>
              <a:t>Hin zu oder Weg von?</a:t>
            </a:r>
          </a:p>
          <a:p>
            <a:pPr marL="0" indent="0">
              <a:buNone/>
            </a:pP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D7F0C7F-A1BA-435C-B795-0745A44A1D58}"/>
              </a:ext>
            </a:extLst>
          </p:cNvPr>
          <p:cNvSpPr txBox="1"/>
          <p:nvPr/>
        </p:nvSpPr>
        <p:spPr>
          <a:xfrm>
            <a:off x="5571260" y="536357"/>
            <a:ext cx="6315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Meta-Programme</a:t>
            </a:r>
            <a:r>
              <a:rPr lang="de-DE" sz="20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sind übergeordnete Programme. </a:t>
            </a:r>
          </a:p>
          <a:p>
            <a:r>
              <a:rPr lang="de-DE" sz="20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Sie bestimmen die typischen Muster im Denken eines Menschen. </a:t>
            </a:r>
          </a:p>
          <a:p>
            <a:r>
              <a:rPr lang="de-DE" sz="20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Metaprogramme sind Teil unserer unbewussten</a:t>
            </a:r>
            <a:r>
              <a:rPr lang="de-DE" sz="2000" dirty="0">
                <a:solidFill>
                  <a:srgbClr val="0000FF"/>
                </a:solidFill>
                <a:latin typeface="Arial" panose="020B0604020202020204" pitchFamily="34" charset="0"/>
              </a:rPr>
              <a:t> Filter.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6EAD917-C319-42C4-9BF2-370069D5AEA7}"/>
              </a:ext>
            </a:extLst>
          </p:cNvPr>
          <p:cNvSpPr txBox="1"/>
          <p:nvPr/>
        </p:nvSpPr>
        <p:spPr>
          <a:xfrm>
            <a:off x="114283" y="5682250"/>
            <a:ext cx="65168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Zieht es Dich zu etwas Positivem hin </a:t>
            </a:r>
          </a:p>
          <a:p>
            <a:r>
              <a:rPr lang="de-DE" sz="2800" dirty="0">
                <a:solidFill>
                  <a:srgbClr val="0000FF"/>
                </a:solidFill>
              </a:rPr>
              <a:t>oder willst Du etwas Negatives vermeiden?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DDEC167-C39A-451D-A924-DECAD9CF8DEE}"/>
              </a:ext>
            </a:extLst>
          </p:cNvPr>
          <p:cNvSpPr txBox="1"/>
          <p:nvPr/>
        </p:nvSpPr>
        <p:spPr>
          <a:xfrm>
            <a:off x="114283" y="2408132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Beispiel:</a:t>
            </a:r>
          </a:p>
        </p:txBody>
      </p:sp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3BCA7EF6-7487-4B1A-A075-4665262E5584}"/>
              </a:ext>
            </a:extLst>
          </p:cNvPr>
          <p:cNvSpPr/>
          <p:nvPr/>
        </p:nvSpPr>
        <p:spPr>
          <a:xfrm>
            <a:off x="7876214" y="2851382"/>
            <a:ext cx="1691567" cy="1223493"/>
          </a:xfrm>
          <a:prstGeom prst="wedgeEllipseCallout">
            <a:avLst>
              <a:gd name="adj1" fmla="val -60835"/>
              <a:gd name="adj2" fmla="val 2411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>
                <a:solidFill>
                  <a:srgbClr val="0000FF"/>
                </a:solidFill>
              </a:rPr>
              <a:t>Ich fühle mich hilflos, weil sie immer…..</a:t>
            </a:r>
          </a:p>
        </p:txBody>
      </p:sp>
      <p:sp>
        <p:nvSpPr>
          <p:cNvPr id="14" name="Tekstballon: ovaal 13">
            <a:extLst>
              <a:ext uri="{FF2B5EF4-FFF2-40B4-BE49-F238E27FC236}">
                <a16:creationId xmlns:a16="http://schemas.microsoft.com/office/drawing/2014/main" id="{7E81234F-E09C-44D0-A053-EAF932A0BD90}"/>
              </a:ext>
            </a:extLst>
          </p:cNvPr>
          <p:cNvSpPr/>
          <p:nvPr/>
        </p:nvSpPr>
        <p:spPr>
          <a:xfrm>
            <a:off x="9758990" y="2931352"/>
            <a:ext cx="1562153" cy="766408"/>
          </a:xfrm>
          <a:prstGeom prst="wedgeEllipseCallout">
            <a:avLst>
              <a:gd name="adj1" fmla="val 27562"/>
              <a:gd name="adj2" fmla="val 997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>
                <a:solidFill>
                  <a:srgbClr val="0000FF"/>
                </a:solidFill>
              </a:rPr>
              <a:t>Er macht es immer wieder!!</a:t>
            </a:r>
          </a:p>
        </p:txBody>
      </p:sp>
    </p:spTree>
    <p:extLst>
      <p:ext uri="{BB962C8B-B14F-4D97-AF65-F5344CB8AC3E}">
        <p14:creationId xmlns:p14="http://schemas.microsoft.com/office/powerpoint/2010/main" val="12521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1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D8336E6-E925-42E1-83AF-54A285F915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055" y="116522"/>
            <a:ext cx="5453096" cy="2847109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607B219-48B2-409F-80B6-96980E92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9" y="3681054"/>
            <a:ext cx="3672408" cy="576064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NLP Grundannahme 1: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F0EE41-E8FF-4403-B1B3-B60DED365D80}"/>
              </a:ext>
            </a:extLst>
          </p:cNvPr>
          <p:cNvSpPr txBox="1"/>
          <p:nvPr/>
        </p:nvSpPr>
        <p:spPr>
          <a:xfrm>
            <a:off x="235529" y="4276651"/>
            <a:ext cx="9253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Respekt für Dein eigenes Weltmodell.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54FFCA3-4524-4430-96D6-FD7B02EE193C}"/>
              </a:ext>
            </a:extLst>
          </p:cNvPr>
          <p:cNvSpPr txBox="1"/>
          <p:nvPr/>
        </p:nvSpPr>
        <p:spPr>
          <a:xfrm>
            <a:off x="754287" y="5042118"/>
            <a:ext cx="10188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Übung: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Was sind die Vorteile, wenn Du Dein Weltmodell respektierst?</a:t>
            </a:r>
          </a:p>
        </p:txBody>
      </p:sp>
    </p:spTree>
    <p:extLst>
      <p:ext uri="{BB962C8B-B14F-4D97-AF65-F5344CB8AC3E}">
        <p14:creationId xmlns:p14="http://schemas.microsoft.com/office/powerpoint/2010/main" val="2384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348D3CE-7EA8-4678-8C73-C5B2194DF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712" y="116633"/>
            <a:ext cx="5447134" cy="2746377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A3FC2EB-15BC-4906-89A4-3ACCE9B7E8B4}"/>
              </a:ext>
            </a:extLst>
          </p:cNvPr>
          <p:cNvSpPr txBox="1"/>
          <p:nvPr/>
        </p:nvSpPr>
        <p:spPr>
          <a:xfrm>
            <a:off x="540329" y="4024846"/>
            <a:ext cx="6329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Respekt für das Weltmodell des Anderen.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784F499-28F0-4FD4-826B-CA6B7FB3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9" y="3537471"/>
            <a:ext cx="3672408" cy="576064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NLP Grundannahme 1: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FF0B8CF-1355-4057-A6E7-45FCFF1B9039}"/>
              </a:ext>
            </a:extLst>
          </p:cNvPr>
          <p:cNvSpPr txBox="1"/>
          <p:nvPr/>
        </p:nvSpPr>
        <p:spPr>
          <a:xfrm>
            <a:off x="408847" y="4680146"/>
            <a:ext cx="117831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Übung: Wie kannst Du das Weltmodell von jemandem respektieren, der gewalttätig ist?</a:t>
            </a:r>
          </a:p>
          <a:p>
            <a:r>
              <a:rPr lang="de-DE" sz="2800" dirty="0">
                <a:solidFill>
                  <a:srgbClr val="0000FF"/>
                </a:solidFill>
              </a:rPr>
              <a:t>Was sind die Vorteile, wenn Du dieses Weltmodell respektierst?</a:t>
            </a:r>
          </a:p>
        </p:txBody>
      </p:sp>
    </p:spTree>
    <p:extLst>
      <p:ext uri="{BB962C8B-B14F-4D97-AF65-F5344CB8AC3E}">
        <p14:creationId xmlns:p14="http://schemas.microsoft.com/office/powerpoint/2010/main" val="373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398E785-572C-49CF-8845-2D29D5C46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648" y="265952"/>
            <a:ext cx="3119120" cy="308912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DF1A712-6139-42B0-9323-B23CACE41EF2}"/>
              </a:ext>
            </a:extLst>
          </p:cNvPr>
          <p:cNvSpPr txBox="1"/>
          <p:nvPr/>
        </p:nvSpPr>
        <p:spPr>
          <a:xfrm>
            <a:off x="266009" y="4462486"/>
            <a:ext cx="8277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Menschen besitzen bereits alle Fähigkeiten (Ressourcen), 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die sie für eine Veränderung benötigen.</a:t>
            </a:r>
            <a:endParaRPr lang="nl-NL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0DB7AAC-FC6A-4667-94D8-D8078940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3867554"/>
            <a:ext cx="3672408" cy="576064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NLP Grundannahme 5: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FEB85CF-58B9-4CDE-8621-402BA5D02768}"/>
              </a:ext>
            </a:extLst>
          </p:cNvPr>
          <p:cNvSpPr txBox="1"/>
          <p:nvPr/>
        </p:nvSpPr>
        <p:spPr>
          <a:xfrm>
            <a:off x="266009" y="5689526"/>
            <a:ext cx="6368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Übung: Was sind Deine Fähigkeiten?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Wie kannst Du diese Fähigkeiten </a:t>
            </a:r>
            <a:r>
              <a:rPr lang="de-DE" sz="240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nutzen?</a:t>
            </a:r>
            <a:endParaRPr lang="nl-NL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ter: 7 punten 2">
            <a:extLst>
              <a:ext uri="{FF2B5EF4-FFF2-40B4-BE49-F238E27FC236}">
                <a16:creationId xmlns:a16="http://schemas.microsoft.com/office/drawing/2014/main" id="{4BBB9EE8-46D8-47BA-8EC0-8254A9822FB7}"/>
              </a:ext>
            </a:extLst>
          </p:cNvPr>
          <p:cNvSpPr/>
          <p:nvPr/>
        </p:nvSpPr>
        <p:spPr>
          <a:xfrm>
            <a:off x="6809726" y="206711"/>
            <a:ext cx="3037840" cy="1168400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</a:rPr>
              <a:t>Vertrauen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Ster: 7 punten 8">
            <a:extLst>
              <a:ext uri="{FF2B5EF4-FFF2-40B4-BE49-F238E27FC236}">
                <a16:creationId xmlns:a16="http://schemas.microsoft.com/office/drawing/2014/main" id="{091B6174-EBCD-4846-9B7D-E3A573421E7D}"/>
              </a:ext>
            </a:extLst>
          </p:cNvPr>
          <p:cNvSpPr/>
          <p:nvPr/>
        </p:nvSpPr>
        <p:spPr>
          <a:xfrm>
            <a:off x="9679249" y="642116"/>
            <a:ext cx="2167311" cy="1168400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</a:rPr>
              <a:t>Humor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0" name="Ster: 7 punten 9">
            <a:extLst>
              <a:ext uri="{FF2B5EF4-FFF2-40B4-BE49-F238E27FC236}">
                <a16:creationId xmlns:a16="http://schemas.microsoft.com/office/drawing/2014/main" id="{195E7B08-140C-4416-A8F1-C77616238E42}"/>
              </a:ext>
            </a:extLst>
          </p:cNvPr>
          <p:cNvSpPr/>
          <p:nvPr/>
        </p:nvSpPr>
        <p:spPr>
          <a:xfrm>
            <a:off x="7303193" y="1384875"/>
            <a:ext cx="2343295" cy="1168400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</a:rPr>
              <a:t>Energie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2" name="Ster: 7 punten 11">
            <a:extLst>
              <a:ext uri="{FF2B5EF4-FFF2-40B4-BE49-F238E27FC236}">
                <a16:creationId xmlns:a16="http://schemas.microsoft.com/office/drawing/2014/main" id="{DE3CFEDD-0F91-4854-A128-14FEAB24734C}"/>
              </a:ext>
            </a:extLst>
          </p:cNvPr>
          <p:cNvSpPr/>
          <p:nvPr/>
        </p:nvSpPr>
        <p:spPr>
          <a:xfrm>
            <a:off x="73678" y="2177414"/>
            <a:ext cx="2397758" cy="1168400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</a:rPr>
              <a:t>Liebe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3" name="Ster: 7 punten 12">
            <a:extLst>
              <a:ext uri="{FF2B5EF4-FFF2-40B4-BE49-F238E27FC236}">
                <a16:creationId xmlns:a16="http://schemas.microsoft.com/office/drawing/2014/main" id="{F45B2513-2E56-45EE-B69D-026CA5C74CED}"/>
              </a:ext>
            </a:extLst>
          </p:cNvPr>
          <p:cNvSpPr/>
          <p:nvPr/>
        </p:nvSpPr>
        <p:spPr>
          <a:xfrm>
            <a:off x="802641" y="1284626"/>
            <a:ext cx="3037840" cy="1168400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</a:rPr>
              <a:t>Energie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4" name="Ster: 7 punten 13">
            <a:extLst>
              <a:ext uri="{FF2B5EF4-FFF2-40B4-BE49-F238E27FC236}">
                <a16:creationId xmlns:a16="http://schemas.microsoft.com/office/drawing/2014/main" id="{1BA79941-230D-4BF6-B65C-E00104121592}"/>
              </a:ext>
            </a:extLst>
          </p:cNvPr>
          <p:cNvSpPr/>
          <p:nvPr/>
        </p:nvSpPr>
        <p:spPr>
          <a:xfrm>
            <a:off x="73678" y="74964"/>
            <a:ext cx="3037840" cy="1367755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</a:rPr>
              <a:t>Selbstver-trauen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9218" name="Picture 2" descr="Mut | Inge Behrens">
            <a:extLst>
              <a:ext uri="{FF2B5EF4-FFF2-40B4-BE49-F238E27FC236}">
                <a16:creationId xmlns:a16="http://schemas.microsoft.com/office/drawing/2014/main" id="{DB21AF5D-FC15-493C-9F52-588CB55A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011" y="3345814"/>
            <a:ext cx="3903403" cy="35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er: 7 punten 10">
            <a:extLst>
              <a:ext uri="{FF2B5EF4-FFF2-40B4-BE49-F238E27FC236}">
                <a16:creationId xmlns:a16="http://schemas.microsoft.com/office/drawing/2014/main" id="{3317639C-271D-4020-8D83-168B98A1B60D}"/>
              </a:ext>
            </a:extLst>
          </p:cNvPr>
          <p:cNvSpPr/>
          <p:nvPr/>
        </p:nvSpPr>
        <p:spPr>
          <a:xfrm>
            <a:off x="9950104" y="3038894"/>
            <a:ext cx="2167311" cy="1168400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</a:rPr>
              <a:t>Mut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6" name="Ster: 7 punten 15">
            <a:extLst>
              <a:ext uri="{FF2B5EF4-FFF2-40B4-BE49-F238E27FC236}">
                <a16:creationId xmlns:a16="http://schemas.microsoft.com/office/drawing/2014/main" id="{98DF510E-2F43-4946-BC2F-164B18982131}"/>
              </a:ext>
            </a:extLst>
          </p:cNvPr>
          <p:cNvSpPr/>
          <p:nvPr/>
        </p:nvSpPr>
        <p:spPr>
          <a:xfrm>
            <a:off x="5586660" y="2453026"/>
            <a:ext cx="3323423" cy="1502286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>
                <a:solidFill>
                  <a:srgbClr val="0000FF"/>
                </a:solidFill>
              </a:rPr>
              <a:t>Unterschiede akzeptieren</a:t>
            </a:r>
          </a:p>
        </p:txBody>
      </p:sp>
      <p:sp>
        <p:nvSpPr>
          <p:cNvPr id="17" name="Ster: 7 punten 16">
            <a:extLst>
              <a:ext uri="{FF2B5EF4-FFF2-40B4-BE49-F238E27FC236}">
                <a16:creationId xmlns:a16="http://schemas.microsoft.com/office/drawing/2014/main" id="{B26136B7-D809-41E8-A5E7-047E68A1D9C5}"/>
              </a:ext>
            </a:extLst>
          </p:cNvPr>
          <p:cNvSpPr/>
          <p:nvPr/>
        </p:nvSpPr>
        <p:spPr>
          <a:xfrm>
            <a:off x="9646488" y="1804052"/>
            <a:ext cx="2343295" cy="1168400"/>
          </a:xfrm>
          <a:prstGeom prst="star7">
            <a:avLst>
              <a:gd name="adj" fmla="val 26625"/>
              <a:gd name="hf" fmla="val 102572"/>
              <a:gd name="vf" fmla="val 10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</a:rPr>
              <a:t>Frieden</a:t>
            </a:r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1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C9372-DC5C-4F23-A2C5-F3B6776C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08"/>
            <a:ext cx="10515600" cy="923348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Programm </a:t>
            </a:r>
            <a:r>
              <a:rPr lang="de-DE" sz="4800" b="1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Samstag, 13.03.2021</a:t>
            </a:r>
            <a:endParaRPr lang="de-DE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BC533-9B7B-4D41-B3F2-809417DF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217"/>
            <a:ext cx="10515600" cy="5424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Morgens von 10:00 Uhr – 13:00 Uhr</a:t>
            </a:r>
          </a:p>
          <a:p>
            <a:pPr marL="514350" indent="-514350">
              <a:buFont typeface="+mj-lt"/>
              <a:buAutoNum type="arabicPeriod"/>
            </a:pPr>
            <a:r>
              <a:rPr lang="de-DE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Kennenlernen </a:t>
            </a:r>
          </a:p>
          <a:p>
            <a:pPr marL="514350" indent="-514350">
              <a:buFont typeface="+mj-lt"/>
              <a:buAutoNum type="arabicPeriod"/>
            </a:pPr>
            <a:r>
              <a:rPr lang="de-DE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Die 3 Lebensfragen 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  <a:latin typeface="Calibri" panose="020F0502020204030204" pitchFamily="34" charset="0"/>
              </a:rPr>
              <a:t>Pause: 11:30 – 11.45</a:t>
            </a:r>
            <a:endParaRPr lang="de-DE" b="0" i="0" u="none" strike="noStrike" baseline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de-DE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Einige der NLP Grundannahmen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Das Kommunikationsmodell, mit Übung </a:t>
            </a:r>
          </a:p>
          <a:p>
            <a:pPr marL="0" indent="0">
              <a:buNone/>
            </a:pPr>
            <a:r>
              <a:rPr lang="de-DE" b="1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 Nachmittags von 15:00 Uhr – 18:00 Uhr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de-DE" dirty="0">
                <a:solidFill>
                  <a:srgbClr val="0000FF"/>
                </a:solidFill>
                <a:latin typeface="Calibri" panose="020F0502020204030204" pitchFamily="34" charset="0"/>
              </a:rPr>
              <a:t>Wie lernen wir (4 Schritte im Prozess des Lernens) 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  <a:latin typeface="Calibri" panose="020F0502020204030204" pitchFamily="34" charset="0"/>
              </a:rPr>
              <a:t>Pause: 16:30 – 16:45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de-DE" dirty="0">
                <a:solidFill>
                  <a:srgbClr val="0000FF"/>
                </a:solidFill>
                <a:latin typeface="Calibri" panose="020F0502020204030204" pitchFamily="34" charset="0"/>
              </a:rPr>
              <a:t>Neue unterstützende Überzeugungen finden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de-DE" dirty="0">
                <a:solidFill>
                  <a:srgbClr val="0000FF"/>
                </a:solidFill>
                <a:latin typeface="Calibri" panose="020F0502020204030204" pitchFamily="34" charset="0"/>
              </a:rPr>
              <a:t>Die Neurologische Ebene und ihre Verwendung in Konflikten </a:t>
            </a:r>
          </a:p>
          <a:p>
            <a:pPr marL="0" indent="0">
              <a:buNone/>
            </a:pPr>
            <a:endParaRPr lang="de-DE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5E26D429-A4D4-4F67-832E-7CFEC9DDDA9B}"/>
              </a:ext>
            </a:extLst>
          </p:cNvPr>
          <p:cNvGrpSpPr/>
          <p:nvPr/>
        </p:nvGrpSpPr>
        <p:grpSpPr>
          <a:xfrm>
            <a:off x="544569" y="136312"/>
            <a:ext cx="1440160" cy="1656184"/>
            <a:chOff x="0" y="0"/>
            <a:chExt cx="1440160" cy="1656184"/>
          </a:xfrm>
        </p:grpSpPr>
        <p:grpSp>
          <p:nvGrpSpPr>
            <p:cNvPr id="20" name="Groep 19"/>
            <p:cNvGrpSpPr/>
            <p:nvPr/>
          </p:nvGrpSpPr>
          <p:grpSpPr>
            <a:xfrm>
              <a:off x="0" y="0"/>
              <a:ext cx="1440160" cy="1656184"/>
              <a:chOff x="0" y="0"/>
              <a:chExt cx="1440160" cy="1656184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40160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kstvak 18"/>
              <p:cNvSpPr txBox="1"/>
              <p:nvPr/>
            </p:nvSpPr>
            <p:spPr>
              <a:xfrm>
                <a:off x="467544" y="1268760"/>
                <a:ext cx="9361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33CC"/>
                    </a:solidFill>
                    <a:latin typeface="Arial Unicode MS" pitchFamily="34" charset="-128"/>
                    <a:ea typeface="Arial Unicode MS"/>
                    <a:cs typeface="Arial Unicode MS" pitchFamily="34" charset="-128"/>
                  </a:rPr>
                  <a:t>honest</a:t>
                </a:r>
                <a:endParaRPr lang="en-US" sz="2000" b="1" dirty="0">
                  <a:solidFill>
                    <a:srgbClr val="0033CC"/>
                  </a:solidFill>
                  <a:latin typeface="Arial Unicode MS" pitchFamily="34" charset="-128"/>
                  <a:ea typeface="Arial Unicode MS"/>
                  <a:cs typeface="Arial Unicode MS" pitchFamily="34" charset="-128"/>
                </a:endParaRPr>
              </a:p>
            </p:txBody>
          </p:sp>
        </p:grpSp>
        <p:sp>
          <p:nvSpPr>
            <p:cNvPr id="48" name="Tekstvak 2">
              <a:extLst>
                <a:ext uri="{FF2B5EF4-FFF2-40B4-BE49-F238E27FC236}">
                  <a16:creationId xmlns:a16="http://schemas.microsoft.com/office/drawing/2014/main" id="{D911D43C-F261-411D-89A7-90DCE8F70F60}"/>
                </a:ext>
              </a:extLst>
            </p:cNvPr>
            <p:cNvSpPr txBox="1"/>
            <p:nvPr/>
          </p:nvSpPr>
          <p:spPr>
            <a:xfrm>
              <a:off x="582161" y="1303358"/>
              <a:ext cx="677471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ehrlich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8C34AE1-CF88-4173-A3F4-7B729EB3D73C}"/>
              </a:ext>
            </a:extLst>
          </p:cNvPr>
          <p:cNvGrpSpPr/>
          <p:nvPr/>
        </p:nvGrpSpPr>
        <p:grpSpPr>
          <a:xfrm>
            <a:off x="9710810" y="1339495"/>
            <a:ext cx="1584176" cy="2200244"/>
            <a:chOff x="7412078" y="1141701"/>
            <a:chExt cx="1584176" cy="2200244"/>
          </a:xfrm>
        </p:grpSpPr>
        <p:grpSp>
          <p:nvGrpSpPr>
            <p:cNvPr id="29" name="Groep 28"/>
            <p:cNvGrpSpPr/>
            <p:nvPr/>
          </p:nvGrpSpPr>
          <p:grpSpPr>
            <a:xfrm>
              <a:off x="7412078" y="1141701"/>
              <a:ext cx="1584176" cy="2200244"/>
              <a:chOff x="7559824" y="1124744"/>
              <a:chExt cx="1584176" cy="2200244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9824" y="1124744"/>
                <a:ext cx="1584176" cy="220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kstvak 21"/>
              <p:cNvSpPr txBox="1"/>
              <p:nvPr/>
            </p:nvSpPr>
            <p:spPr>
              <a:xfrm>
                <a:off x="8244408" y="3038763"/>
                <a:ext cx="72008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33CC"/>
                    </a:solidFill>
                    <a:latin typeface="Arial Unicode MS" pitchFamily="34" charset="-128"/>
                    <a:ea typeface="Arial Unicode MS"/>
                    <a:cs typeface="Arial Unicode MS" pitchFamily="34" charset="-128"/>
                  </a:rPr>
                  <a:t>smart</a:t>
                </a:r>
                <a:endParaRPr lang="en-US" sz="2000" b="1" dirty="0">
                  <a:solidFill>
                    <a:srgbClr val="0033CC"/>
                  </a:solidFill>
                  <a:latin typeface="Arial Unicode MS" pitchFamily="34" charset="-128"/>
                  <a:ea typeface="Arial Unicode MS"/>
                  <a:cs typeface="Arial Unicode MS" pitchFamily="34" charset="-128"/>
                </a:endParaRPr>
              </a:p>
            </p:txBody>
          </p:sp>
        </p:grpSp>
        <p:sp>
          <p:nvSpPr>
            <p:cNvPr id="51" name="Tekstvak 3">
              <a:extLst>
                <a:ext uri="{FF2B5EF4-FFF2-40B4-BE49-F238E27FC236}">
                  <a16:creationId xmlns:a16="http://schemas.microsoft.com/office/drawing/2014/main" id="{F0220A97-6498-4373-B38D-75B330210E06}"/>
                </a:ext>
              </a:extLst>
            </p:cNvPr>
            <p:cNvSpPr txBox="1"/>
            <p:nvPr/>
          </p:nvSpPr>
          <p:spPr>
            <a:xfrm>
              <a:off x="8091951" y="3035416"/>
              <a:ext cx="855491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intelligent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FF691001-4976-4D7E-8437-A7BF65BF3636}"/>
              </a:ext>
            </a:extLst>
          </p:cNvPr>
          <p:cNvGrpSpPr/>
          <p:nvPr/>
        </p:nvGrpSpPr>
        <p:grpSpPr>
          <a:xfrm>
            <a:off x="1046580" y="1849851"/>
            <a:ext cx="1944216" cy="1899592"/>
            <a:chOff x="19990" y="1935090"/>
            <a:chExt cx="1944216" cy="1899592"/>
          </a:xfrm>
        </p:grpSpPr>
        <p:grpSp>
          <p:nvGrpSpPr>
            <p:cNvPr id="28" name="Groep 27"/>
            <p:cNvGrpSpPr/>
            <p:nvPr/>
          </p:nvGrpSpPr>
          <p:grpSpPr>
            <a:xfrm>
              <a:off x="19990" y="1935090"/>
              <a:ext cx="1944216" cy="1899592"/>
              <a:chOff x="0" y="2969568"/>
              <a:chExt cx="1944216" cy="189959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69568"/>
                <a:ext cx="1944216" cy="1899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" name="Groep 26"/>
              <p:cNvGrpSpPr/>
              <p:nvPr/>
            </p:nvGrpSpPr>
            <p:grpSpPr>
              <a:xfrm>
                <a:off x="467543" y="4509120"/>
                <a:ext cx="1313091" cy="288032"/>
                <a:chOff x="3707903" y="2636912"/>
                <a:chExt cx="1313091" cy="288032"/>
              </a:xfrm>
            </p:grpSpPr>
            <p:sp>
              <p:nvSpPr>
                <p:cNvPr id="25" name="Tekstvak 24"/>
                <p:cNvSpPr txBox="1"/>
                <p:nvPr/>
              </p:nvSpPr>
              <p:spPr>
                <a:xfrm>
                  <a:off x="3707903" y="2636912"/>
                  <a:ext cx="1313091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33CC"/>
                      </a:solidFill>
                      <a:latin typeface="Arial Unicode MS" pitchFamily="34" charset="-128"/>
                      <a:ea typeface="Arial Unicode MS"/>
                      <a:cs typeface="Arial Unicode MS" pitchFamily="34" charset="-128"/>
                    </a:rPr>
                    <a:t>      positive</a:t>
                  </a:r>
                  <a:endParaRPr lang="en-US" sz="2000" b="1" dirty="0">
                    <a:solidFill>
                      <a:srgbClr val="0033CC"/>
                    </a:solidFill>
                    <a:latin typeface="Arial Unicode MS" pitchFamily="34" charset="-128"/>
                    <a:ea typeface="Arial Unicode MS"/>
                    <a:cs typeface="Arial Unicode MS" pitchFamily="34" charset="-128"/>
                  </a:endParaRPr>
                </a:p>
              </p:txBody>
            </p:sp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7904" y="2636912"/>
                  <a:ext cx="288032" cy="288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5" name="Tekstvak 5">
              <a:extLst>
                <a:ext uri="{FF2B5EF4-FFF2-40B4-BE49-F238E27FC236}">
                  <a16:creationId xmlns:a16="http://schemas.microsoft.com/office/drawing/2014/main" id="{FFF056DC-9EBB-4126-8C57-3F6E6EBBB8EF}"/>
                </a:ext>
              </a:extLst>
            </p:cNvPr>
            <p:cNvSpPr txBox="1"/>
            <p:nvPr/>
          </p:nvSpPr>
          <p:spPr>
            <a:xfrm>
              <a:off x="811697" y="3482861"/>
              <a:ext cx="837098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positiv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C83B5C6B-5CA9-4D57-9A99-0A00ADEBE812}"/>
              </a:ext>
            </a:extLst>
          </p:cNvPr>
          <p:cNvGrpSpPr/>
          <p:nvPr/>
        </p:nvGrpSpPr>
        <p:grpSpPr>
          <a:xfrm>
            <a:off x="2848867" y="4483007"/>
            <a:ext cx="1584176" cy="2096704"/>
            <a:chOff x="2051720" y="2708920"/>
            <a:chExt cx="1584176" cy="2096704"/>
          </a:xfrm>
        </p:grpSpPr>
        <p:grpSp>
          <p:nvGrpSpPr>
            <p:cNvPr id="40" name="Groep 39"/>
            <p:cNvGrpSpPr/>
            <p:nvPr/>
          </p:nvGrpSpPr>
          <p:grpSpPr>
            <a:xfrm>
              <a:off x="2051720" y="2708920"/>
              <a:ext cx="1584176" cy="2096704"/>
              <a:chOff x="2051720" y="2708920"/>
              <a:chExt cx="1584176" cy="209670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1720" y="2708920"/>
                <a:ext cx="1584176" cy="2096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kstvak 29"/>
              <p:cNvSpPr txBox="1"/>
              <p:nvPr/>
            </p:nvSpPr>
            <p:spPr>
              <a:xfrm>
                <a:off x="2555776" y="4293096"/>
                <a:ext cx="79208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33CC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sportive</a:t>
                </a:r>
                <a:endParaRPr lang="en-US" sz="2000" b="1" dirty="0">
                  <a:solidFill>
                    <a:srgbClr val="0033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7" name="Tekstvak 7">
              <a:extLst>
                <a:ext uri="{FF2B5EF4-FFF2-40B4-BE49-F238E27FC236}">
                  <a16:creationId xmlns:a16="http://schemas.microsoft.com/office/drawing/2014/main" id="{310BA661-EBD0-4370-8C4A-57BAED97EBC1}"/>
                </a:ext>
              </a:extLst>
            </p:cNvPr>
            <p:cNvSpPr txBox="1"/>
            <p:nvPr/>
          </p:nvSpPr>
          <p:spPr>
            <a:xfrm>
              <a:off x="2549419" y="4302988"/>
              <a:ext cx="832906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sportlich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5B394238-0127-4391-AC27-0845E4673AD2}"/>
              </a:ext>
            </a:extLst>
          </p:cNvPr>
          <p:cNvGrpSpPr/>
          <p:nvPr/>
        </p:nvGrpSpPr>
        <p:grpSpPr>
          <a:xfrm>
            <a:off x="3141109" y="2149295"/>
            <a:ext cx="2150492" cy="1824846"/>
            <a:chOff x="1691680" y="4797152"/>
            <a:chExt cx="2150492" cy="1824846"/>
          </a:xfrm>
        </p:grpSpPr>
        <p:pic>
          <p:nvPicPr>
            <p:cNvPr id="10" name="Afbeelding 9" descr="geduldig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4797152"/>
              <a:ext cx="2150492" cy="1824846"/>
            </a:xfrm>
            <a:prstGeom prst="rect">
              <a:avLst/>
            </a:prstGeom>
          </p:spPr>
        </p:pic>
        <p:sp>
          <p:nvSpPr>
            <p:cNvPr id="58" name="Tekstvak 8">
              <a:extLst>
                <a:ext uri="{FF2B5EF4-FFF2-40B4-BE49-F238E27FC236}">
                  <a16:creationId xmlns:a16="http://schemas.microsoft.com/office/drawing/2014/main" id="{F203CA2E-969C-4253-A5B5-87A76870D6C1}"/>
                </a:ext>
              </a:extLst>
            </p:cNvPr>
            <p:cNvSpPr txBox="1"/>
            <p:nvPr/>
          </p:nvSpPr>
          <p:spPr>
            <a:xfrm>
              <a:off x="2607674" y="6276348"/>
              <a:ext cx="883520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 geduldig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70" name="Groep 69">
            <a:extLst>
              <a:ext uri="{FF2B5EF4-FFF2-40B4-BE49-F238E27FC236}">
                <a16:creationId xmlns:a16="http://schemas.microsoft.com/office/drawing/2014/main" id="{044F41B9-895B-4F0F-88AB-A798241A0E89}"/>
              </a:ext>
            </a:extLst>
          </p:cNvPr>
          <p:cNvGrpSpPr/>
          <p:nvPr/>
        </p:nvGrpSpPr>
        <p:grpSpPr>
          <a:xfrm>
            <a:off x="5059710" y="4886692"/>
            <a:ext cx="1683879" cy="1728192"/>
            <a:chOff x="3632921" y="4667263"/>
            <a:chExt cx="1683879" cy="172819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921" y="4667263"/>
              <a:ext cx="1683879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kstvak 10">
              <a:extLst>
                <a:ext uri="{FF2B5EF4-FFF2-40B4-BE49-F238E27FC236}">
                  <a16:creationId xmlns:a16="http://schemas.microsoft.com/office/drawing/2014/main" id="{16300308-07DE-4098-8100-276D6038232D}"/>
                </a:ext>
              </a:extLst>
            </p:cNvPr>
            <p:cNvSpPr txBox="1"/>
            <p:nvPr/>
          </p:nvSpPr>
          <p:spPr>
            <a:xfrm>
              <a:off x="4256138" y="6088501"/>
              <a:ext cx="741827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sozial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5F4072B2-DE71-43DE-94A3-32CFAEC8DA07}"/>
              </a:ext>
            </a:extLst>
          </p:cNvPr>
          <p:cNvGrpSpPr/>
          <p:nvPr/>
        </p:nvGrpSpPr>
        <p:grpSpPr>
          <a:xfrm>
            <a:off x="5209473" y="2877668"/>
            <a:ext cx="1591892" cy="1872208"/>
            <a:chOff x="3700748" y="3267292"/>
            <a:chExt cx="1591892" cy="187220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00748" y="3267292"/>
              <a:ext cx="159189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kstvak 12">
              <a:extLst>
                <a:ext uri="{FF2B5EF4-FFF2-40B4-BE49-F238E27FC236}">
                  <a16:creationId xmlns:a16="http://schemas.microsoft.com/office/drawing/2014/main" id="{0DD9A1AC-D405-482B-BB28-A33D666C3D4E}"/>
                </a:ext>
              </a:extLst>
            </p:cNvPr>
            <p:cNvSpPr txBox="1"/>
            <p:nvPr/>
          </p:nvSpPr>
          <p:spPr>
            <a:xfrm>
              <a:off x="4108221" y="4763390"/>
              <a:ext cx="1039844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 spontan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79040EE1-AF0E-4E23-B3D5-5CAB797D46EA}"/>
              </a:ext>
            </a:extLst>
          </p:cNvPr>
          <p:cNvGrpSpPr/>
          <p:nvPr/>
        </p:nvGrpSpPr>
        <p:grpSpPr>
          <a:xfrm>
            <a:off x="7081750" y="4914076"/>
            <a:ext cx="1762653" cy="1700808"/>
            <a:chOff x="5436096" y="4869160"/>
            <a:chExt cx="1762653" cy="17008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869160"/>
              <a:ext cx="1762653" cy="170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kstvak 13">
              <a:extLst>
                <a:ext uri="{FF2B5EF4-FFF2-40B4-BE49-F238E27FC236}">
                  <a16:creationId xmlns:a16="http://schemas.microsoft.com/office/drawing/2014/main" id="{E7F3A9CF-6313-42F9-B04B-4A56FA71F5D4}"/>
                </a:ext>
              </a:extLst>
            </p:cNvPr>
            <p:cNvSpPr txBox="1"/>
            <p:nvPr/>
          </p:nvSpPr>
          <p:spPr>
            <a:xfrm>
              <a:off x="5724128" y="6191822"/>
              <a:ext cx="1080120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  hilfreich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AC9E3A07-CE5A-4466-A4A4-1D0C4710F008}"/>
              </a:ext>
            </a:extLst>
          </p:cNvPr>
          <p:cNvGrpSpPr/>
          <p:nvPr/>
        </p:nvGrpSpPr>
        <p:grpSpPr>
          <a:xfrm>
            <a:off x="10466894" y="89565"/>
            <a:ext cx="1331640" cy="1484784"/>
            <a:chOff x="6804248" y="0"/>
            <a:chExt cx="1331640" cy="1484784"/>
          </a:xfrm>
        </p:grpSpPr>
        <p:grpSp>
          <p:nvGrpSpPr>
            <p:cNvPr id="24" name="Groep 23"/>
            <p:cNvGrpSpPr/>
            <p:nvPr/>
          </p:nvGrpSpPr>
          <p:grpSpPr>
            <a:xfrm>
              <a:off x="6804248" y="0"/>
              <a:ext cx="1331640" cy="1484784"/>
              <a:chOff x="6804248" y="0"/>
              <a:chExt cx="1331640" cy="1484784"/>
            </a:xfrm>
          </p:grpSpPr>
          <p:sp>
            <p:nvSpPr>
              <p:cNvPr id="21" name="Tekstvak 20"/>
              <p:cNvSpPr txBox="1"/>
              <p:nvPr/>
            </p:nvSpPr>
            <p:spPr>
              <a:xfrm>
                <a:off x="7236296" y="1196752"/>
                <a:ext cx="79208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33CC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serious</a:t>
                </a:r>
                <a:endParaRPr lang="en-US" sz="2000" b="1" dirty="0">
                  <a:solidFill>
                    <a:srgbClr val="0033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0"/>
                <a:ext cx="1331640" cy="1196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1196752"/>
                <a:ext cx="288032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Tekstvak 1">
              <a:extLst>
                <a:ext uri="{FF2B5EF4-FFF2-40B4-BE49-F238E27FC236}">
                  <a16:creationId xmlns:a16="http://schemas.microsoft.com/office/drawing/2014/main" id="{A292B101-AD59-4427-AB6C-8F486CA1DFDC}"/>
                </a:ext>
              </a:extLst>
            </p:cNvPr>
            <p:cNvSpPr txBox="1"/>
            <p:nvPr/>
          </p:nvSpPr>
          <p:spPr>
            <a:xfrm>
              <a:off x="7249686" y="1203421"/>
              <a:ext cx="706690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ernst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66" name="Groep 65">
            <a:extLst>
              <a:ext uri="{FF2B5EF4-FFF2-40B4-BE49-F238E27FC236}">
                <a16:creationId xmlns:a16="http://schemas.microsoft.com/office/drawing/2014/main" id="{A5870144-EEDF-4584-93F5-BBBFCFB56217}"/>
              </a:ext>
            </a:extLst>
          </p:cNvPr>
          <p:cNvGrpSpPr/>
          <p:nvPr/>
        </p:nvGrpSpPr>
        <p:grpSpPr>
          <a:xfrm>
            <a:off x="424365" y="4072331"/>
            <a:ext cx="1944216" cy="1800200"/>
            <a:chOff x="0" y="4869160"/>
            <a:chExt cx="1944216" cy="18002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9160"/>
              <a:ext cx="1944216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kstvak 6">
              <a:extLst>
                <a:ext uri="{FF2B5EF4-FFF2-40B4-BE49-F238E27FC236}">
                  <a16:creationId xmlns:a16="http://schemas.microsoft.com/office/drawing/2014/main" id="{9E7784F5-E5DF-414C-83F7-D4D178374DC0}"/>
                </a:ext>
              </a:extLst>
            </p:cNvPr>
            <p:cNvSpPr txBox="1"/>
            <p:nvPr/>
          </p:nvSpPr>
          <p:spPr>
            <a:xfrm>
              <a:off x="765627" y="6333867"/>
              <a:ext cx="1012007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empfindlich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F9C07BAD-C888-4827-BF80-4B9FA28AC6EA}"/>
              </a:ext>
            </a:extLst>
          </p:cNvPr>
          <p:cNvGrpSpPr/>
          <p:nvPr/>
        </p:nvGrpSpPr>
        <p:grpSpPr>
          <a:xfrm>
            <a:off x="8589136" y="3388255"/>
            <a:ext cx="1661017" cy="1584176"/>
            <a:chOff x="7380312" y="3356992"/>
            <a:chExt cx="1661017" cy="15841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56992"/>
              <a:ext cx="158417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kstvak 4">
              <a:extLst>
                <a:ext uri="{FF2B5EF4-FFF2-40B4-BE49-F238E27FC236}">
                  <a16:creationId xmlns:a16="http://schemas.microsoft.com/office/drawing/2014/main" id="{8030D833-4856-4941-9E15-56061472BDBD}"/>
                </a:ext>
              </a:extLst>
            </p:cNvPr>
            <p:cNvSpPr txBox="1"/>
            <p:nvPr/>
          </p:nvSpPr>
          <p:spPr>
            <a:xfrm>
              <a:off x="8028384" y="4594104"/>
              <a:ext cx="1012945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bescheiden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0CC8063B-90DC-4B4B-9A31-E5D85186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72350"/>
            <a:ext cx="6264696" cy="826491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rgbClr val="0000FF"/>
                </a:solidFill>
              </a:rPr>
              <a:t>Wer bist Du?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71" name="Tijdelijke aanduiding voor inhoud 2">
            <a:extLst>
              <a:ext uri="{FF2B5EF4-FFF2-40B4-BE49-F238E27FC236}">
                <a16:creationId xmlns:a16="http://schemas.microsoft.com/office/drawing/2014/main" id="{71FDD01F-B38A-4254-B8A9-BC2FF6363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224" y="964404"/>
            <a:ext cx="6666501" cy="11472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>
                <a:solidFill>
                  <a:srgbClr val="0000FF"/>
                </a:solidFill>
              </a:rPr>
              <a:t>Präsentiere Dich der Gruppe mit Deinen wichtigsten positiven Merkmalen.</a:t>
            </a:r>
            <a:endParaRPr lang="en-GB" dirty="0">
              <a:solidFill>
                <a:srgbClr val="0000FF"/>
              </a:solidFill>
            </a:endParaRPr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03594E68-0C17-4EB2-A76D-F90E5FA16FEA}"/>
              </a:ext>
            </a:extLst>
          </p:cNvPr>
          <p:cNvGrpSpPr/>
          <p:nvPr/>
        </p:nvGrpSpPr>
        <p:grpSpPr>
          <a:xfrm>
            <a:off x="10392080" y="4513617"/>
            <a:ext cx="1406454" cy="1944216"/>
            <a:chOff x="7236296" y="4913784"/>
            <a:chExt cx="1406454" cy="194421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4913784"/>
              <a:ext cx="140645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kstvak 14">
              <a:extLst>
                <a:ext uri="{FF2B5EF4-FFF2-40B4-BE49-F238E27FC236}">
                  <a16:creationId xmlns:a16="http://schemas.microsoft.com/office/drawing/2014/main" id="{70515ED7-1A14-4A3D-926F-98DE978A04C6}"/>
                </a:ext>
              </a:extLst>
            </p:cNvPr>
            <p:cNvSpPr txBox="1"/>
            <p:nvPr/>
          </p:nvSpPr>
          <p:spPr>
            <a:xfrm>
              <a:off x="7690541" y="6530485"/>
              <a:ext cx="697883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komisch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6D9E5B7C-5C46-4BF6-A59A-E26ACCFB2713}"/>
              </a:ext>
            </a:extLst>
          </p:cNvPr>
          <p:cNvGrpSpPr/>
          <p:nvPr/>
        </p:nvGrpSpPr>
        <p:grpSpPr>
          <a:xfrm>
            <a:off x="6866958" y="1809419"/>
            <a:ext cx="1762125" cy="2152650"/>
            <a:chOff x="5389654" y="2661414"/>
            <a:chExt cx="1762125" cy="2152650"/>
          </a:xfrm>
        </p:grpSpPr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2E904E6B-216D-4B3E-9B42-367F849B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9654" y="2661414"/>
              <a:ext cx="1762125" cy="2152650"/>
            </a:xfrm>
            <a:prstGeom prst="rect">
              <a:avLst/>
            </a:prstGeom>
          </p:spPr>
        </p:pic>
        <p:sp>
          <p:nvSpPr>
            <p:cNvPr id="59" name="Tekstvak 9">
              <a:extLst>
                <a:ext uri="{FF2B5EF4-FFF2-40B4-BE49-F238E27FC236}">
                  <a16:creationId xmlns:a16="http://schemas.microsoft.com/office/drawing/2014/main" id="{5D52CD75-F2B4-40CF-83FB-E67BE0A35D6C}"/>
                </a:ext>
              </a:extLst>
            </p:cNvPr>
            <p:cNvSpPr txBox="1"/>
            <p:nvPr/>
          </p:nvSpPr>
          <p:spPr>
            <a:xfrm>
              <a:off x="6149174" y="4467831"/>
              <a:ext cx="701218" cy="24622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Arial Unicode MS"/>
                </a:rPr>
                <a:t> fröhlich</a:t>
              </a:r>
              <a:endParaRPr lang="nl-NL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3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195A5-DFAA-4A90-A6E7-8784FB57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Wer sind wir?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79AD39-0991-4830-8609-2075637D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329" y="1054850"/>
            <a:ext cx="6294954" cy="58506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Marlies und Sytse Tjallingii-van der Werf</a:t>
            </a:r>
          </a:p>
          <a:p>
            <a:pPr marL="0" indent="0">
              <a:buNone/>
            </a:pP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75E3882-9BF7-49A0-810B-1763F1C6A7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7611"/>
            <a:ext cx="7840420" cy="470038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AA2C8CB-D24F-4810-A7D2-6E627BD7827E}"/>
              </a:ext>
            </a:extLst>
          </p:cNvPr>
          <p:cNvSpPr txBox="1"/>
          <p:nvPr/>
        </p:nvSpPr>
        <p:spPr>
          <a:xfrm>
            <a:off x="8125691" y="5873755"/>
            <a:ext cx="403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Workshop April 2019 Ramallah, Palästina</a:t>
            </a:r>
          </a:p>
          <a:p>
            <a:r>
              <a:rPr lang="de-DE" dirty="0">
                <a:solidFill>
                  <a:srgbClr val="0000FF"/>
                </a:solidFill>
              </a:rPr>
              <a:t>Dar al Amal, Jugendgefängnis</a:t>
            </a:r>
          </a:p>
        </p:txBody>
      </p:sp>
    </p:spTree>
    <p:extLst>
      <p:ext uri="{BB962C8B-B14F-4D97-AF65-F5344CB8AC3E}">
        <p14:creationId xmlns:p14="http://schemas.microsoft.com/office/powerpoint/2010/main" val="35286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D17F2-DA07-4CAB-B032-786B6216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990" y="115408"/>
            <a:ext cx="8229600" cy="1143000"/>
          </a:xfrm>
        </p:spPr>
        <p:txBody>
          <a:bodyPr>
            <a:normAutofit/>
          </a:bodyPr>
          <a:lstStyle/>
          <a:p>
            <a:r>
              <a:rPr lang="de-DE" sz="6600" b="1" i="1" dirty="0">
                <a:solidFill>
                  <a:srgbClr val="0000FF"/>
                </a:solidFill>
              </a:rPr>
              <a:t>Was ist NLP?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55401F-C46B-403A-90E6-502C6128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7" y="1553463"/>
            <a:ext cx="5321356" cy="256133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e-DE" b="1" i="1" dirty="0">
                <a:solidFill>
                  <a:srgbClr val="0000FF"/>
                </a:solidFill>
              </a:rPr>
              <a:t>Eine Reihe von Techniken,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b="1" i="1" dirty="0">
                <a:solidFill>
                  <a:srgbClr val="0000FF"/>
                </a:solidFill>
              </a:rPr>
              <a:t>mit denen Du Dein Denken und Verhalten ändern kannst.</a:t>
            </a:r>
            <a:endParaRPr lang="nl-NL" b="1" i="1" dirty="0">
              <a:solidFill>
                <a:srgbClr val="0000F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664AF5-A531-458E-8667-B678D8276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510" y="1185234"/>
            <a:ext cx="4324350" cy="448753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42EC500-3D13-4AF2-ADCA-F68B67F3FA15}"/>
              </a:ext>
            </a:extLst>
          </p:cNvPr>
          <p:cNvSpPr txBox="1">
            <a:spLocks/>
          </p:cNvSpPr>
          <p:nvPr/>
        </p:nvSpPr>
        <p:spPr>
          <a:xfrm>
            <a:off x="1979898" y="6074544"/>
            <a:ext cx="8651304" cy="63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i="1" dirty="0">
                <a:solidFill>
                  <a:srgbClr val="0000FF"/>
                </a:solidFill>
              </a:rPr>
              <a:t>Übung: Welches Verhalten von Dir willst Du ändern?</a:t>
            </a:r>
          </a:p>
        </p:txBody>
      </p:sp>
    </p:spTree>
    <p:extLst>
      <p:ext uri="{BB962C8B-B14F-4D97-AF65-F5344CB8AC3E}">
        <p14:creationId xmlns:p14="http://schemas.microsoft.com/office/powerpoint/2010/main" val="16623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3096" y="188639"/>
            <a:ext cx="6143602" cy="2088232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Was ist NLP? </a:t>
            </a:r>
            <a:br>
              <a:rPr lang="de-DE" b="1" dirty="0">
                <a:solidFill>
                  <a:srgbClr val="0000FF"/>
                </a:solidFill>
              </a:rPr>
            </a:br>
            <a:r>
              <a:rPr lang="de-DE" b="1" dirty="0">
                <a:solidFill>
                  <a:srgbClr val="0000FF"/>
                </a:solidFill>
              </a:rPr>
              <a:t>Neurolinguistisches Programmieren (NLP)</a:t>
            </a:r>
          </a:p>
        </p:txBody>
      </p:sp>
      <p:pic>
        <p:nvPicPr>
          <p:cNvPr id="1026" name="Picture 2" descr="http://www.netwerkdergedachten.nl/Images/Neurons%20groo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3250" y="0"/>
            <a:ext cx="4694700" cy="5051361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4344897" y="5106702"/>
            <a:ext cx="73400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00FF"/>
                </a:solidFill>
              </a:rPr>
              <a:t>Das menschliche Gehirn hat ± 86.000.000.000 (Milliarden) Neuronen</a:t>
            </a:r>
          </a:p>
          <a:p>
            <a:r>
              <a:rPr lang="de-DE" sz="2000" dirty="0">
                <a:solidFill>
                  <a:srgbClr val="0000FF"/>
                </a:solidFill>
              </a:rPr>
              <a:t>und ± 7.000 Verbindungen (Synapsen) zu anderen Neuronen</a:t>
            </a:r>
          </a:p>
          <a:p>
            <a:endParaRPr lang="de-DE" sz="2000" dirty="0">
              <a:solidFill>
                <a:srgbClr val="0000FF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ABFE8482-5D32-42CA-B9F9-ADEF23F42582}"/>
              </a:ext>
            </a:extLst>
          </p:cNvPr>
          <p:cNvSpPr txBox="1">
            <a:spLocks/>
          </p:cNvSpPr>
          <p:nvPr/>
        </p:nvSpPr>
        <p:spPr>
          <a:xfrm>
            <a:off x="1846334" y="2546039"/>
            <a:ext cx="3552417" cy="23142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>
                <a:solidFill>
                  <a:srgbClr val="0000FF"/>
                </a:solidFill>
              </a:rPr>
              <a:t>Mit NLP kannst Du ändern: </a:t>
            </a:r>
          </a:p>
          <a:p>
            <a:pPr marL="0" indent="0">
              <a:buNone/>
            </a:pPr>
            <a:r>
              <a:rPr lang="de-DE" sz="2400" b="1" i="1" dirty="0">
                <a:solidFill>
                  <a:srgbClr val="0000FF"/>
                </a:solidFill>
              </a:rPr>
              <a:t>Was Du denkst</a:t>
            </a:r>
          </a:p>
          <a:p>
            <a:pPr marL="0" indent="0">
              <a:buNone/>
            </a:pPr>
            <a:r>
              <a:rPr lang="de-DE" sz="2400" b="1" i="1" dirty="0">
                <a:solidFill>
                  <a:srgbClr val="0000FF"/>
                </a:solidFill>
              </a:rPr>
              <a:t>Was Du sprichst</a:t>
            </a:r>
          </a:p>
          <a:p>
            <a:pPr marL="0" indent="0">
              <a:buNone/>
            </a:pPr>
            <a:r>
              <a:rPr lang="de-DE" sz="2400" b="1" i="1" dirty="0">
                <a:solidFill>
                  <a:srgbClr val="0000FF"/>
                </a:solidFill>
              </a:rPr>
              <a:t>Was Du fühlst</a:t>
            </a:r>
          </a:p>
          <a:p>
            <a:pPr marL="0" indent="0">
              <a:buNone/>
            </a:pPr>
            <a:r>
              <a:rPr lang="de-DE" sz="2400" b="1" i="1" dirty="0">
                <a:solidFill>
                  <a:srgbClr val="0000FF"/>
                </a:solidFill>
              </a:rPr>
              <a:t>Was Du machst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899F569-1355-455B-BF54-2B30522BC56A}"/>
              </a:ext>
            </a:extLst>
          </p:cNvPr>
          <p:cNvSpPr txBox="1"/>
          <p:nvPr/>
        </p:nvSpPr>
        <p:spPr>
          <a:xfrm>
            <a:off x="3297382" y="6088687"/>
            <a:ext cx="8894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Du hast eine beispiellose Fähigkeit, Dich zu ändern!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4048" y="169260"/>
            <a:ext cx="10668000" cy="916498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Was passiert, wenn Du Dich mehr auf etwas konzentrierst?</a:t>
            </a:r>
            <a:endParaRPr lang="nl-NL" sz="3600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netwerkdergedachten.nl/Images/Neurons%20gro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292" y="1634416"/>
            <a:ext cx="3851920" cy="4032448"/>
          </a:xfrm>
          <a:prstGeom prst="rect">
            <a:avLst/>
          </a:prstGeom>
          <a:noFill/>
        </p:spPr>
      </p:pic>
      <p:pic>
        <p:nvPicPr>
          <p:cNvPr id="9" name="Afbeelding 8" descr="hersenen na leren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3068961"/>
            <a:ext cx="2555776" cy="2696203"/>
          </a:xfrm>
          <a:prstGeom prst="rect">
            <a:avLst/>
          </a:prstGeom>
        </p:spPr>
      </p:pic>
      <p:grpSp>
        <p:nvGrpSpPr>
          <p:cNvPr id="12" name="Groep 11"/>
          <p:cNvGrpSpPr/>
          <p:nvPr/>
        </p:nvGrpSpPr>
        <p:grpSpPr>
          <a:xfrm>
            <a:off x="6600056" y="1474447"/>
            <a:ext cx="3932312" cy="4352387"/>
            <a:chOff x="4572000" y="1772816"/>
            <a:chExt cx="4220344" cy="4352387"/>
          </a:xfrm>
        </p:grpSpPr>
        <p:pic>
          <p:nvPicPr>
            <p:cNvPr id="5" name="Picture 2" descr="http://www.netwerkdergedachten.nl/Images/Neurons%20groo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72816"/>
              <a:ext cx="4189521" cy="4032448"/>
            </a:xfrm>
            <a:prstGeom prst="rect">
              <a:avLst/>
            </a:prstGeom>
            <a:noFill/>
          </p:spPr>
        </p:pic>
        <p:pic>
          <p:nvPicPr>
            <p:cNvPr id="7" name="Afbeelding 6" descr="hersenen na leren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1988840"/>
              <a:ext cx="2555776" cy="2696203"/>
            </a:xfrm>
            <a:prstGeom prst="rect">
              <a:avLst/>
            </a:prstGeom>
          </p:spPr>
        </p:pic>
        <p:pic>
          <p:nvPicPr>
            <p:cNvPr id="8" name="Afbeelding 7" descr="hersenen na leren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2852936"/>
              <a:ext cx="2555776" cy="2696203"/>
            </a:xfrm>
            <a:prstGeom prst="rect">
              <a:avLst/>
            </a:prstGeom>
          </p:spPr>
        </p:pic>
        <p:pic>
          <p:nvPicPr>
            <p:cNvPr id="10" name="Afbeelding 9" descr="hersenen na leren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016" y="3429000"/>
              <a:ext cx="2555776" cy="2696203"/>
            </a:xfrm>
            <a:prstGeom prst="rect">
              <a:avLst/>
            </a:prstGeom>
          </p:spPr>
        </p:pic>
        <p:pic>
          <p:nvPicPr>
            <p:cNvPr id="11" name="Afbeelding 10" descr="hersenen na leren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236568" y="2141240"/>
              <a:ext cx="2555776" cy="2696203"/>
            </a:xfrm>
            <a:prstGeom prst="rect">
              <a:avLst/>
            </a:prstGeom>
          </p:spPr>
        </p:pic>
      </p:grpSp>
      <p:sp>
        <p:nvSpPr>
          <p:cNvPr id="13" name="PIJL-RECHTS 12"/>
          <p:cNvSpPr/>
          <p:nvPr/>
        </p:nvSpPr>
        <p:spPr>
          <a:xfrm>
            <a:off x="5591944" y="357301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F2CF180-12DD-47A5-B75E-5E7A741293DA}"/>
              </a:ext>
            </a:extLst>
          </p:cNvPr>
          <p:cNvSpPr txBox="1">
            <a:spLocks/>
          </p:cNvSpPr>
          <p:nvPr/>
        </p:nvSpPr>
        <p:spPr>
          <a:xfrm>
            <a:off x="2783983" y="6150097"/>
            <a:ext cx="8552499" cy="76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rgbClr val="0000FF"/>
                </a:solidFill>
              </a:rPr>
              <a:t>Jeder Gedanke bringt schnell und einfach Veränderung mit.</a:t>
            </a:r>
            <a:endParaRPr lang="nl-NL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CCE5893-26C3-48F1-8B70-9ABDBB1A7B23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287" y="828460"/>
            <a:ext cx="2285507" cy="5903732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8039340" y="620688"/>
            <a:ext cx="4123884" cy="6278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Das Gebiet</a:t>
            </a:r>
            <a:endParaRPr lang="de-DE" sz="4400" b="1" dirty="0">
              <a:solidFill>
                <a:srgbClr val="0070C0"/>
              </a:solidFill>
            </a:endParaRPr>
          </a:p>
          <a:p>
            <a:pPr algn="ctr"/>
            <a:endParaRPr lang="de-DE" sz="2400" b="1" dirty="0"/>
          </a:p>
          <a:p>
            <a:pPr algn="ctr"/>
            <a:endParaRPr lang="de-DE" sz="16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0" y="620689"/>
            <a:ext cx="4511824" cy="6401753"/>
          </a:xfrm>
          <a:prstGeom prst="rect">
            <a:avLst/>
          </a:prstGeom>
          <a:solidFill>
            <a:srgbClr val="FCAE96"/>
          </a:solidFill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Die Karte </a:t>
            </a:r>
            <a:r>
              <a:rPr lang="de-DE" sz="2800" b="1" dirty="0">
                <a:solidFill>
                  <a:srgbClr val="FF0000"/>
                </a:solidFill>
              </a:rPr>
              <a:t>…………..</a:t>
            </a:r>
            <a:endParaRPr lang="de-DE" sz="2800" b="1" u="sng" dirty="0">
              <a:solidFill>
                <a:srgbClr val="FF0000"/>
              </a:solidFill>
            </a:endParaRP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b="1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6948492" y="6068299"/>
            <a:ext cx="3548277" cy="78970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6600" b="1">
                <a:solidFill>
                  <a:srgbClr val="FF0000"/>
                </a:solidFill>
              </a:rPr>
              <a:t>Verhalten</a:t>
            </a:r>
            <a:endParaRPr lang="de-DE" sz="3600" b="1">
              <a:solidFill>
                <a:srgbClr val="FF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8793163" y="1943101"/>
            <a:ext cx="1892300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Externer</a:t>
              </a:r>
            </a:p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Stimulus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809424" y="1174750"/>
            <a:ext cx="3578426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b="1" dirty="0">
                <a:solidFill>
                  <a:srgbClr val="3333CC"/>
                </a:solidFill>
              </a:rPr>
              <a:t>Innere</a:t>
            </a:r>
          </a:p>
          <a:p>
            <a:pPr algn="ctr"/>
            <a:r>
              <a:rPr lang="de-DE" sz="3600" b="1" dirty="0">
                <a:solidFill>
                  <a:srgbClr val="3333CC"/>
                </a:solidFill>
              </a:rPr>
              <a:t>Repräsentation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2738439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1017917" y="3221039"/>
            <a:ext cx="3393747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b="1" dirty="0">
                <a:solidFill>
                  <a:srgbClr val="3333CC"/>
                </a:solidFill>
              </a:rPr>
              <a:t>Stimmung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2752725" y="4357689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1901826" y="5421314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b="1" dirty="0">
                <a:solidFill>
                  <a:srgbClr val="3333CC"/>
                </a:solidFill>
              </a:rPr>
              <a:t>Physiologie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4883151" y="1124744"/>
            <a:ext cx="3014663" cy="4979557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  <a:p>
            <a:pPr eaLnBrk="0" hangingPunct="0"/>
            <a:endParaRPr lang="de-DE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5080001" y="1387624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5067723" y="1988840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Reduzieren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5110584" y="2331740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de-DE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Verformen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5030557" y="2772248"/>
            <a:ext cx="282122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Verallgemeinern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3948296" y="2347168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61365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0" y="0"/>
            <a:ext cx="12163224" cy="62068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>
                <a:solidFill>
                  <a:srgbClr val="0000FF"/>
                </a:solidFill>
                <a:latin typeface="Arial" charset="0"/>
                <a:cs typeface="Arial" charset="0"/>
              </a:rPr>
              <a:t>Wie läuft die Kommunikation?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701143" y="620689"/>
            <a:ext cx="513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F0000"/>
                </a:solidFill>
              </a:rPr>
              <a:t>--&gt;  ……….. ist </a:t>
            </a:r>
            <a:r>
              <a:rPr lang="de-DE" sz="3200" b="1" u="sng">
                <a:solidFill>
                  <a:srgbClr val="FF0000"/>
                </a:solidFill>
              </a:rPr>
              <a:t>nicht </a:t>
            </a:r>
            <a:r>
              <a:rPr lang="de-DE" sz="2400" b="1">
                <a:solidFill>
                  <a:srgbClr val="FF0000"/>
                </a:solidFill>
              </a:rPr>
              <a:t>…………….……--&gt;</a:t>
            </a:r>
            <a:endParaRPr lang="de-DE" sz="24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90CDF8-6345-4DB2-AC8E-B750864092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124" y="3523509"/>
            <a:ext cx="2119123" cy="2133738"/>
          </a:xfrm>
          <a:prstGeom prst="rect">
            <a:avLst/>
          </a:prstGeom>
        </p:spPr>
      </p:pic>
      <p:sp>
        <p:nvSpPr>
          <p:cNvPr id="23585" name="AutoShape 33"/>
          <p:cNvSpPr>
            <a:spLocks noChangeArrowheads="1"/>
          </p:cNvSpPr>
          <p:nvPr/>
        </p:nvSpPr>
        <p:spPr bwMode="auto">
          <a:xfrm rot="12866134">
            <a:off x="3500600" y="5038379"/>
            <a:ext cx="3614463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Spectaculaire ontsnapping uit Zwitsers gevang | NU - Het ...">
            <a:extLst>
              <a:ext uri="{FF2B5EF4-FFF2-40B4-BE49-F238E27FC236}">
                <a16:creationId xmlns:a16="http://schemas.microsoft.com/office/drawing/2014/main" id="{E95AACB8-1462-4DC2-8B83-95B82DA2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611" y="3124084"/>
            <a:ext cx="1998549" cy="11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E8CBFCBC-8FB5-4E32-8F4A-F7DD39FAE481}"/>
              </a:ext>
            </a:extLst>
          </p:cNvPr>
          <p:cNvGrpSpPr/>
          <p:nvPr/>
        </p:nvGrpSpPr>
        <p:grpSpPr>
          <a:xfrm>
            <a:off x="7968208" y="1070322"/>
            <a:ext cx="1492250" cy="4621536"/>
            <a:chOff x="7968208" y="1070322"/>
            <a:chExt cx="1492250" cy="4621536"/>
          </a:xfrm>
        </p:grpSpPr>
        <p:grpSp>
          <p:nvGrpSpPr>
            <p:cNvPr id="67598" name="Group 14"/>
            <p:cNvGrpSpPr>
              <a:grpSpLocks/>
            </p:cNvGrpSpPr>
            <p:nvPr/>
          </p:nvGrpSpPr>
          <p:grpSpPr bwMode="auto">
            <a:xfrm>
              <a:off x="7968208" y="1563506"/>
              <a:ext cx="1492250" cy="4128352"/>
              <a:chOff x="785" y="1843"/>
              <a:chExt cx="2351" cy="7533"/>
            </a:xfrm>
          </p:grpSpPr>
          <p:pic>
            <p:nvPicPr>
              <p:cNvPr id="67599" name="Afbeelding 1" descr="http://oefenmateriaalank.weebly.com/uploads/1/5/0/7/15075518/3751682_orig.jpg?1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lum bright="-10000" contrast="3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" y="6245"/>
                <a:ext cx="1470" cy="1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00" name="Afbeelding 2" descr="http://oefenmateriaalank.weebly.com/uploads/1/5/0/7/15075518/3751682_orig.jpg?1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7216"/>
                <a:ext cx="1849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01" name="Afbeelding 3" descr="http://oefenmateriaalank.weebly.com/uploads/1/5/0/7/15075518/3751682_orig.jpg?1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5" y="1843"/>
                <a:ext cx="2001" cy="1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02" name="Afbeelding 4" descr="http://oefenmateriaalank.weebly.com/uploads/1/5/0/7/15075518/3751682_orig.jpg?1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" y="3015"/>
                <a:ext cx="1063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03" name="Afbeelding 5" descr="http://oefenmateriaalank.weebly.com/uploads/1/5/0/7/15075518/3751682_orig.jpg?1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8" y="4639"/>
                <a:ext cx="1258" cy="1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2C1A169F-5AB5-4E1F-8D8C-29407604E1B4}"/>
                </a:ext>
              </a:extLst>
            </p:cNvPr>
            <p:cNvSpPr txBox="1"/>
            <p:nvPr/>
          </p:nvSpPr>
          <p:spPr>
            <a:xfrm>
              <a:off x="8190363" y="1070322"/>
              <a:ext cx="1126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0000FF"/>
                  </a:solidFill>
                </a:rPr>
                <a:t>Sinne</a:t>
              </a:r>
              <a:endParaRPr lang="de-DE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9" grpId="0"/>
      <p:bldP spid="2358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1186</Words>
  <Application>Microsoft Office PowerPoint</Application>
  <PresentationFormat>Breedbeeld</PresentationFormat>
  <Paragraphs>257</Paragraphs>
  <Slides>27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Arial Unicode MS</vt:lpstr>
      <vt:lpstr>Brush Script MT</vt:lpstr>
      <vt:lpstr>Calibri</vt:lpstr>
      <vt:lpstr>Calibri Light</vt:lpstr>
      <vt:lpstr>Droid Serif</vt:lpstr>
      <vt:lpstr>Times New Roman</vt:lpstr>
      <vt:lpstr>Kantoorthema</vt:lpstr>
      <vt:lpstr>PowerPoint-presentatie</vt:lpstr>
      <vt:lpstr>PowerPoint-presentatie</vt:lpstr>
      <vt:lpstr>Programm Samstag, 13.03.2021</vt:lpstr>
      <vt:lpstr>Wer bist Du?</vt:lpstr>
      <vt:lpstr>Wer sind wir?</vt:lpstr>
      <vt:lpstr>Was ist NLP?</vt:lpstr>
      <vt:lpstr>Was ist NLP?  Neurolinguistisches Programmieren (NLP)</vt:lpstr>
      <vt:lpstr>Was passiert, wenn Du Dich mehr auf etwas konzentrierst?</vt:lpstr>
      <vt:lpstr>PowerPoint-presentatie</vt:lpstr>
      <vt:lpstr>PowerPoint-presentatie</vt:lpstr>
      <vt:lpstr>Grundannahme 1:  Respekt für das Modell von der Welt des Anderen und von Dir selbst’.</vt:lpstr>
      <vt:lpstr>PowerPoint-presentatie</vt:lpstr>
      <vt:lpstr>PowerPoint-presentatie</vt:lpstr>
      <vt:lpstr>PowerPoint-presentatie</vt:lpstr>
      <vt:lpstr>Drei Lebensfragen</vt:lpstr>
      <vt:lpstr>Übung: Was passiert wenn Du Dich konzentrierst?</vt:lpstr>
      <vt:lpstr>Konzentriere Dich auf Dein Atmen</vt:lpstr>
      <vt:lpstr>Wo liegt Dein Fokus?</vt:lpstr>
      <vt:lpstr>PowerPoint-presentatie</vt:lpstr>
      <vt:lpstr>PowerPoint-presentatie</vt:lpstr>
      <vt:lpstr>PowerPoint-presentatie</vt:lpstr>
      <vt:lpstr>NLP Grundannahme 3:</vt:lpstr>
      <vt:lpstr>NLP Grundannahme 4:</vt:lpstr>
      <vt:lpstr>Meta-Programme</vt:lpstr>
      <vt:lpstr>NLP Grundannahme 1:</vt:lpstr>
      <vt:lpstr>NLP Grundannahme 1:</vt:lpstr>
      <vt:lpstr>NLP Grundannahme 5: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sytse tjallingii</dc:creator>
  <cp:lastModifiedBy>sytse tjallingii</cp:lastModifiedBy>
  <cp:revision>77</cp:revision>
  <dcterms:created xsi:type="dcterms:W3CDTF">2021-03-11T15:42:08Z</dcterms:created>
  <dcterms:modified xsi:type="dcterms:W3CDTF">2021-03-26T11:48:21Z</dcterms:modified>
</cp:coreProperties>
</file>